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1.xml" ContentType="application/vnd.openxmlformats-officedocument.theme+xml"/>
  <Override PartName="/ppt/tags/tag3.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tags/tag4.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3" r:id="rId7"/>
    <p:sldMasterId id="2147484216" r:id="rId8"/>
    <p:sldMasterId id="2147484243" r:id="rId9"/>
    <p:sldMasterId id="2147484267" r:id="rId10"/>
    <p:sldMasterId id="2147484280" r:id="rId11"/>
    <p:sldMasterId id="2147484373" r:id="rId12"/>
    <p:sldMasterId id="2147484383" r:id="rId13"/>
    <p:sldMasterId id="2147484398" r:id="rId14"/>
    <p:sldMasterId id="2147484444" r:id="rId15"/>
    <p:sldMasterId id="2147484448" r:id="rId16"/>
  </p:sldMasterIdLst>
  <p:notesMasterIdLst>
    <p:notesMasterId r:id="rId54"/>
  </p:notesMasterIdLst>
  <p:handoutMasterIdLst>
    <p:handoutMasterId r:id="rId55"/>
  </p:handoutMasterIdLst>
  <p:sldIdLst>
    <p:sldId id="979" r:id="rId17"/>
    <p:sldId id="1047" r:id="rId18"/>
    <p:sldId id="1045" r:id="rId19"/>
    <p:sldId id="1058" r:id="rId20"/>
    <p:sldId id="1044" r:id="rId21"/>
    <p:sldId id="1000" r:id="rId22"/>
    <p:sldId id="1026" r:id="rId23"/>
    <p:sldId id="1027" r:id="rId24"/>
    <p:sldId id="1028" r:id="rId25"/>
    <p:sldId id="1036" r:id="rId26"/>
    <p:sldId id="1037" r:id="rId27"/>
    <p:sldId id="1038" r:id="rId28"/>
    <p:sldId id="1030" r:id="rId29"/>
    <p:sldId id="1031" r:id="rId30"/>
    <p:sldId id="1032" r:id="rId31"/>
    <p:sldId id="1034" r:id="rId32"/>
    <p:sldId id="1025" r:id="rId33"/>
    <p:sldId id="1005" r:id="rId34"/>
    <p:sldId id="1020" r:id="rId35"/>
    <p:sldId id="1046" r:id="rId36"/>
    <p:sldId id="1022" r:id="rId37"/>
    <p:sldId id="1048" r:id="rId38"/>
    <p:sldId id="1063" r:id="rId39"/>
    <p:sldId id="1051" r:id="rId40"/>
    <p:sldId id="1064" r:id="rId41"/>
    <p:sldId id="1052" r:id="rId42"/>
    <p:sldId id="1054" r:id="rId43"/>
    <p:sldId id="1049" r:id="rId44"/>
    <p:sldId id="1055" r:id="rId45"/>
    <p:sldId id="1056" r:id="rId46"/>
    <p:sldId id="1057" r:id="rId47"/>
    <p:sldId id="1060" r:id="rId48"/>
    <p:sldId id="1061" r:id="rId49"/>
    <p:sldId id="1062" r:id="rId50"/>
    <p:sldId id="995" r:id="rId51"/>
    <p:sldId id="1053" r:id="rId52"/>
    <p:sldId id="994" r:id="rId5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979"/>
            <p14:sldId id="1047"/>
            <p14:sldId id="1045"/>
            <p14:sldId id="1058"/>
            <p14:sldId id="1044"/>
            <p14:sldId id="1000"/>
            <p14:sldId id="1026"/>
            <p14:sldId id="1027"/>
            <p14:sldId id="1028"/>
            <p14:sldId id="1036"/>
            <p14:sldId id="1037"/>
            <p14:sldId id="1038"/>
            <p14:sldId id="1030"/>
            <p14:sldId id="1031"/>
            <p14:sldId id="1032"/>
            <p14:sldId id="1034"/>
            <p14:sldId id="1025"/>
            <p14:sldId id="1005"/>
            <p14:sldId id="1020"/>
            <p14:sldId id="1046"/>
            <p14:sldId id="1022"/>
            <p14:sldId id="1048"/>
            <p14:sldId id="1063"/>
            <p14:sldId id="1051"/>
            <p14:sldId id="1064"/>
            <p14:sldId id="1052"/>
            <p14:sldId id="1054"/>
            <p14:sldId id="1049"/>
            <p14:sldId id="1055"/>
            <p14:sldId id="1056"/>
          </p14:sldIdLst>
        </p14:section>
        <p14:section name="outro" id="{9F36AE8C-F3DE-7340-B2BE-96B10C6A9323}">
          <p14:sldIdLst>
            <p14:sldId id="1057"/>
            <p14:sldId id="1060"/>
            <p14:sldId id="1061"/>
            <p14:sldId id="1062"/>
            <p14:sldId id="995"/>
            <p14:sldId id="1053"/>
            <p14:sldId id="99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8D7"/>
    <a:srgbClr val="2D82FF"/>
    <a:srgbClr val="0042AC"/>
    <a:srgbClr val="68217A"/>
    <a:srgbClr val="0072C6"/>
    <a:srgbClr val="0088EE"/>
    <a:srgbClr val="D2D2D2"/>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autoAdjust="0"/>
    <p:restoredTop sz="69853" autoAdjust="0"/>
  </p:normalViewPr>
  <p:slideViewPr>
    <p:cSldViewPr snapToGrid="0">
      <p:cViewPr varScale="1">
        <p:scale>
          <a:sx n="67" d="100"/>
          <a:sy n="67" d="100"/>
        </p:scale>
        <p:origin x="1024" y="4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1"/>
            </a:solidFill>
          </c:spPr>
          <c:dPt>
            <c:idx val="0"/>
            <c:bubble3D val="0"/>
            <c:spPr>
              <a:solidFill>
                <a:srgbClr val="0099CC"/>
              </a:solidFill>
              <a:ln w="19050">
                <a:noFill/>
              </a:ln>
              <a:effectLst/>
            </c:spPr>
            <c:extLst>
              <c:ext xmlns:c16="http://schemas.microsoft.com/office/drawing/2014/chart" uri="{C3380CC4-5D6E-409C-BE32-E72D297353CC}">
                <c16:uniqueId val="{00000001-58C8-42A6-A8EA-0898F0B82872}"/>
              </c:ext>
            </c:extLst>
          </c:dPt>
          <c:dPt>
            <c:idx val="1"/>
            <c:bubble3D val="0"/>
            <c:spPr>
              <a:solidFill>
                <a:schemeClr val="bg1"/>
              </a:solid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2208CF-AD29-4407-917B-1D7A2532EE0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C2BC5CA4-19D2-4E12-857E-BA7DB5408BD7}">
      <dgm:prSet phldrT="[Text]"/>
      <dgm:spPr/>
      <dgm:t>
        <a:bodyPr/>
        <a:lstStyle/>
        <a:p>
          <a:r>
            <a:rPr lang="en-US" dirty="0">
              <a:solidFill>
                <a:schemeClr val="bg1"/>
              </a:solidFill>
            </a:rPr>
            <a:t>Concept</a:t>
          </a:r>
        </a:p>
      </dgm:t>
    </dgm:pt>
    <dgm:pt modelId="{1A866ECC-D2FE-4963-B31F-78D2E7D2E421}" type="parTrans" cxnId="{6DBC31A5-18C0-49DC-A113-AAE7AB36EB50}">
      <dgm:prSet/>
      <dgm:spPr/>
      <dgm:t>
        <a:bodyPr/>
        <a:lstStyle/>
        <a:p>
          <a:endParaRPr lang="en-US"/>
        </a:p>
      </dgm:t>
    </dgm:pt>
    <dgm:pt modelId="{38D470E3-45B3-46C0-A1BF-29EE1AD54075}" type="sibTrans" cxnId="{6DBC31A5-18C0-49DC-A113-AAE7AB36EB50}">
      <dgm:prSet/>
      <dgm:spPr/>
      <dgm:t>
        <a:bodyPr/>
        <a:lstStyle/>
        <a:p>
          <a:endParaRPr lang="en-US"/>
        </a:p>
      </dgm:t>
    </dgm:pt>
    <dgm:pt modelId="{936D7D0F-E227-4F63-8727-205477617BAA}">
      <dgm:prSet phldrT="[Text]"/>
      <dgm:spPr/>
      <dgm:t>
        <a:bodyPr/>
        <a:lstStyle/>
        <a:p>
          <a:r>
            <a:rPr lang="en-US" dirty="0">
              <a:solidFill>
                <a:schemeClr val="bg1"/>
              </a:solidFill>
            </a:rPr>
            <a:t>Pilot</a:t>
          </a:r>
        </a:p>
      </dgm:t>
    </dgm:pt>
    <dgm:pt modelId="{A8A775C6-3AA2-4F48-B931-DDB2E0281923}" type="parTrans" cxnId="{EF1CAF0B-9AB7-4C4F-A991-7B637840BC6C}">
      <dgm:prSet/>
      <dgm:spPr/>
      <dgm:t>
        <a:bodyPr/>
        <a:lstStyle/>
        <a:p>
          <a:endParaRPr lang="en-US"/>
        </a:p>
      </dgm:t>
    </dgm:pt>
    <dgm:pt modelId="{C4C05B0A-C8A9-45BE-92D2-D3E648C4C09A}" type="sibTrans" cxnId="{EF1CAF0B-9AB7-4C4F-A991-7B637840BC6C}">
      <dgm:prSet/>
      <dgm:spPr/>
      <dgm:t>
        <a:bodyPr/>
        <a:lstStyle/>
        <a:p>
          <a:endParaRPr lang="en-US"/>
        </a:p>
      </dgm:t>
    </dgm:pt>
    <dgm:pt modelId="{89E71D3F-DF0C-4F03-9D17-249001848961}">
      <dgm:prSet phldrT="[Text]" custT="1"/>
      <dgm:spPr/>
      <dgm:t>
        <a:bodyPr/>
        <a:lstStyle/>
        <a:p>
          <a:r>
            <a:rPr lang="en-US" sz="1200" dirty="0">
              <a:solidFill>
                <a:schemeClr val="bg1"/>
              </a:solidFill>
            </a:rPr>
            <a:t>Commercialize</a:t>
          </a:r>
          <a:endParaRPr lang="en-US" sz="700" dirty="0">
            <a:solidFill>
              <a:schemeClr val="bg1"/>
            </a:solidFill>
          </a:endParaRPr>
        </a:p>
      </dgm:t>
    </dgm:pt>
    <dgm:pt modelId="{B041BB8E-11EF-4A34-91A2-98264BFB8119}" type="parTrans" cxnId="{BE1818DE-1DFB-455D-909E-B60B2D02C4CA}">
      <dgm:prSet/>
      <dgm:spPr/>
      <dgm:t>
        <a:bodyPr/>
        <a:lstStyle/>
        <a:p>
          <a:endParaRPr lang="en-US"/>
        </a:p>
      </dgm:t>
    </dgm:pt>
    <dgm:pt modelId="{C187E6C2-CC29-4655-BD26-B60F33F1AEDE}" type="sibTrans" cxnId="{BE1818DE-1DFB-455D-909E-B60B2D02C4CA}">
      <dgm:prSet/>
      <dgm:spPr/>
      <dgm:t>
        <a:bodyPr/>
        <a:lstStyle/>
        <a:p>
          <a:endParaRPr lang="en-US"/>
        </a:p>
      </dgm:t>
    </dgm:pt>
    <dgm:pt modelId="{BF9F2A7C-4390-4953-B29C-4852A44669ED}" type="pres">
      <dgm:prSet presAssocID="{E12208CF-AD29-4407-917B-1D7A2532EE07}" presName="Name0" presStyleCnt="0">
        <dgm:presLayoutVars>
          <dgm:chMax val="7"/>
          <dgm:chPref val="7"/>
          <dgm:dir/>
          <dgm:animLvl val="lvl"/>
        </dgm:presLayoutVars>
      </dgm:prSet>
      <dgm:spPr/>
    </dgm:pt>
    <dgm:pt modelId="{126EC4B0-AF91-4D8E-B898-F7E6FE9814AB}" type="pres">
      <dgm:prSet presAssocID="{C2BC5CA4-19D2-4E12-857E-BA7DB5408BD7}" presName="Accent1" presStyleCnt="0"/>
      <dgm:spPr/>
    </dgm:pt>
    <dgm:pt modelId="{BD06F75F-F483-4A43-BF72-8A63E34A87D5}" type="pres">
      <dgm:prSet presAssocID="{C2BC5CA4-19D2-4E12-857E-BA7DB5408BD7}" presName="Accent" presStyleLbl="node1" presStyleIdx="0" presStyleCnt="3"/>
      <dgm:spPr>
        <a:solidFill>
          <a:schemeClr val="accent4">
            <a:lumMod val="40000"/>
            <a:lumOff val="60000"/>
          </a:schemeClr>
        </a:solidFill>
      </dgm:spPr>
    </dgm:pt>
    <dgm:pt modelId="{1C002FDD-3783-449E-A57D-CC8F16EE378F}" type="pres">
      <dgm:prSet presAssocID="{C2BC5CA4-19D2-4E12-857E-BA7DB5408BD7}" presName="Parent1" presStyleLbl="revTx" presStyleIdx="0" presStyleCnt="3" custLinFactNeighborX="3005" custLinFactNeighborY="-19870">
        <dgm:presLayoutVars>
          <dgm:chMax val="1"/>
          <dgm:chPref val="1"/>
          <dgm:bulletEnabled val="1"/>
        </dgm:presLayoutVars>
      </dgm:prSet>
      <dgm:spPr/>
    </dgm:pt>
    <dgm:pt modelId="{5EAD1768-154F-49E6-80DB-979E6377BBA6}" type="pres">
      <dgm:prSet presAssocID="{936D7D0F-E227-4F63-8727-205477617BAA}" presName="Accent2" presStyleCnt="0"/>
      <dgm:spPr/>
    </dgm:pt>
    <dgm:pt modelId="{25A1813D-CACC-44FC-9B8D-3725A9FEF6B9}" type="pres">
      <dgm:prSet presAssocID="{936D7D0F-E227-4F63-8727-205477617BAA}" presName="Accent" presStyleLbl="node1" presStyleIdx="1" presStyleCnt="3"/>
      <dgm:spPr>
        <a:solidFill>
          <a:schemeClr val="accent4">
            <a:lumMod val="40000"/>
            <a:lumOff val="60000"/>
          </a:schemeClr>
        </a:solidFill>
      </dgm:spPr>
    </dgm:pt>
    <dgm:pt modelId="{A71C67BA-21B4-4AA9-933B-50518CC6A608}" type="pres">
      <dgm:prSet presAssocID="{936D7D0F-E227-4F63-8727-205477617BAA}" presName="Parent2" presStyleLbl="revTx" presStyleIdx="1" presStyleCnt="3">
        <dgm:presLayoutVars>
          <dgm:chMax val="1"/>
          <dgm:chPref val="1"/>
          <dgm:bulletEnabled val="1"/>
        </dgm:presLayoutVars>
      </dgm:prSet>
      <dgm:spPr/>
    </dgm:pt>
    <dgm:pt modelId="{82B08D14-8F70-484E-BAE6-43FF10DA7288}" type="pres">
      <dgm:prSet presAssocID="{89E71D3F-DF0C-4F03-9D17-249001848961}" presName="Accent3" presStyleCnt="0"/>
      <dgm:spPr/>
    </dgm:pt>
    <dgm:pt modelId="{B16D74BC-1DB8-4F93-AE89-3ED30BA7D37F}" type="pres">
      <dgm:prSet presAssocID="{89E71D3F-DF0C-4F03-9D17-249001848961}" presName="Accent" presStyleLbl="node1" presStyleIdx="2" presStyleCnt="3"/>
      <dgm:spPr>
        <a:solidFill>
          <a:schemeClr val="accent4">
            <a:lumMod val="40000"/>
            <a:lumOff val="60000"/>
          </a:schemeClr>
        </a:solidFill>
      </dgm:spPr>
    </dgm:pt>
    <dgm:pt modelId="{E9E272DC-34CF-4350-BAC7-C95E905212DC}" type="pres">
      <dgm:prSet presAssocID="{89E71D3F-DF0C-4F03-9D17-249001848961}" presName="Parent3" presStyleLbl="revTx" presStyleIdx="2" presStyleCnt="3" custScaleX="209636" custLinFactNeighborX="23736" custLinFactNeighborY="-1200">
        <dgm:presLayoutVars>
          <dgm:chMax val="1"/>
          <dgm:chPref val="1"/>
          <dgm:bulletEnabled val="1"/>
        </dgm:presLayoutVars>
      </dgm:prSet>
      <dgm:spPr/>
    </dgm:pt>
  </dgm:ptLst>
  <dgm:cxnLst>
    <dgm:cxn modelId="{F52C258D-896E-4425-9C57-BFC15927241F}" type="presOf" srcId="{E12208CF-AD29-4407-917B-1D7A2532EE07}" destId="{BF9F2A7C-4390-4953-B29C-4852A44669ED}" srcOrd="0" destOrd="0" presId="urn:microsoft.com/office/officeart/2009/layout/CircleArrowProcess"/>
    <dgm:cxn modelId="{EF1CAF0B-9AB7-4C4F-A991-7B637840BC6C}" srcId="{E12208CF-AD29-4407-917B-1D7A2532EE07}" destId="{936D7D0F-E227-4F63-8727-205477617BAA}" srcOrd="1" destOrd="0" parTransId="{A8A775C6-3AA2-4F48-B931-DDB2E0281923}" sibTransId="{C4C05B0A-C8A9-45BE-92D2-D3E648C4C09A}"/>
    <dgm:cxn modelId="{0DE80641-76B0-4546-8ACE-5D01A6665B59}" type="presOf" srcId="{936D7D0F-E227-4F63-8727-205477617BAA}" destId="{A71C67BA-21B4-4AA9-933B-50518CC6A608}" srcOrd="0" destOrd="0" presId="urn:microsoft.com/office/officeart/2009/layout/CircleArrowProcess"/>
    <dgm:cxn modelId="{220F8CD1-7D5C-48DB-A4B1-DEF6D341B9F9}" type="presOf" srcId="{89E71D3F-DF0C-4F03-9D17-249001848961}" destId="{E9E272DC-34CF-4350-BAC7-C95E905212DC}" srcOrd="0" destOrd="0" presId="urn:microsoft.com/office/officeart/2009/layout/CircleArrowProcess"/>
    <dgm:cxn modelId="{C3A08D97-3265-47EF-ADAB-67F438475081}" type="presOf" srcId="{C2BC5CA4-19D2-4E12-857E-BA7DB5408BD7}" destId="{1C002FDD-3783-449E-A57D-CC8F16EE378F}" srcOrd="0" destOrd="0" presId="urn:microsoft.com/office/officeart/2009/layout/CircleArrowProcess"/>
    <dgm:cxn modelId="{6DBC31A5-18C0-49DC-A113-AAE7AB36EB50}" srcId="{E12208CF-AD29-4407-917B-1D7A2532EE07}" destId="{C2BC5CA4-19D2-4E12-857E-BA7DB5408BD7}" srcOrd="0" destOrd="0" parTransId="{1A866ECC-D2FE-4963-B31F-78D2E7D2E421}" sibTransId="{38D470E3-45B3-46C0-A1BF-29EE1AD54075}"/>
    <dgm:cxn modelId="{BE1818DE-1DFB-455D-909E-B60B2D02C4CA}" srcId="{E12208CF-AD29-4407-917B-1D7A2532EE07}" destId="{89E71D3F-DF0C-4F03-9D17-249001848961}" srcOrd="2" destOrd="0" parTransId="{B041BB8E-11EF-4A34-91A2-98264BFB8119}" sibTransId="{C187E6C2-CC29-4655-BD26-B60F33F1AEDE}"/>
    <dgm:cxn modelId="{28C39B49-0363-4705-A82C-777146D4D0E5}" type="presParOf" srcId="{BF9F2A7C-4390-4953-B29C-4852A44669ED}" destId="{126EC4B0-AF91-4D8E-B898-F7E6FE9814AB}" srcOrd="0" destOrd="0" presId="urn:microsoft.com/office/officeart/2009/layout/CircleArrowProcess"/>
    <dgm:cxn modelId="{47EE12AF-B7E5-4F9D-976B-8DDC7231E732}" type="presParOf" srcId="{126EC4B0-AF91-4D8E-B898-F7E6FE9814AB}" destId="{BD06F75F-F483-4A43-BF72-8A63E34A87D5}" srcOrd="0" destOrd="0" presId="urn:microsoft.com/office/officeart/2009/layout/CircleArrowProcess"/>
    <dgm:cxn modelId="{98BD6454-253E-40DC-AED2-7988325D2DDC}" type="presParOf" srcId="{BF9F2A7C-4390-4953-B29C-4852A44669ED}" destId="{1C002FDD-3783-449E-A57D-CC8F16EE378F}" srcOrd="1" destOrd="0" presId="urn:microsoft.com/office/officeart/2009/layout/CircleArrowProcess"/>
    <dgm:cxn modelId="{DCC8C86D-8D50-4697-9E65-8363EF09519A}" type="presParOf" srcId="{BF9F2A7C-4390-4953-B29C-4852A44669ED}" destId="{5EAD1768-154F-49E6-80DB-979E6377BBA6}" srcOrd="2" destOrd="0" presId="urn:microsoft.com/office/officeart/2009/layout/CircleArrowProcess"/>
    <dgm:cxn modelId="{86A8F5F4-0FF7-4689-9186-DB2B82811648}" type="presParOf" srcId="{5EAD1768-154F-49E6-80DB-979E6377BBA6}" destId="{25A1813D-CACC-44FC-9B8D-3725A9FEF6B9}" srcOrd="0" destOrd="0" presId="urn:microsoft.com/office/officeart/2009/layout/CircleArrowProcess"/>
    <dgm:cxn modelId="{B3990901-5672-46DD-8B8D-ED51E2E6E2CC}" type="presParOf" srcId="{BF9F2A7C-4390-4953-B29C-4852A44669ED}" destId="{A71C67BA-21B4-4AA9-933B-50518CC6A608}" srcOrd="3" destOrd="0" presId="urn:microsoft.com/office/officeart/2009/layout/CircleArrowProcess"/>
    <dgm:cxn modelId="{926A0A03-5634-4153-BC4E-46236F0346A8}" type="presParOf" srcId="{BF9F2A7C-4390-4953-B29C-4852A44669ED}" destId="{82B08D14-8F70-484E-BAE6-43FF10DA7288}" srcOrd="4" destOrd="0" presId="urn:microsoft.com/office/officeart/2009/layout/CircleArrowProcess"/>
    <dgm:cxn modelId="{1AD5C55E-9DC6-45C4-84A7-B5C4C0B7D001}" type="presParOf" srcId="{82B08D14-8F70-484E-BAE6-43FF10DA7288}" destId="{B16D74BC-1DB8-4F93-AE89-3ED30BA7D37F}" srcOrd="0" destOrd="0" presId="urn:microsoft.com/office/officeart/2009/layout/CircleArrowProcess"/>
    <dgm:cxn modelId="{AA5FFDF1-46AF-4033-A699-E6DEAD62A92C}" type="presParOf" srcId="{BF9F2A7C-4390-4953-B29C-4852A44669ED}" destId="{E9E272DC-34CF-4350-BAC7-C95E905212DC}"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6F75F-F483-4A43-BF72-8A63E34A87D5}">
      <dsp:nvSpPr>
        <dsp:cNvPr id="0" name=""/>
        <dsp:cNvSpPr/>
      </dsp:nvSpPr>
      <dsp:spPr>
        <a:xfrm>
          <a:off x="1015633" y="0"/>
          <a:ext cx="1093156" cy="1093322"/>
        </a:xfrm>
        <a:prstGeom prst="circularArrow">
          <a:avLst>
            <a:gd name="adj1" fmla="val 10980"/>
            <a:gd name="adj2" fmla="val 1142322"/>
            <a:gd name="adj3" fmla="val 4500000"/>
            <a:gd name="adj4" fmla="val 10800000"/>
            <a:gd name="adj5" fmla="val 12500"/>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02FDD-3783-449E-A57D-CC8F16EE378F}">
      <dsp:nvSpPr>
        <dsp:cNvPr id="0" name=""/>
        <dsp:cNvSpPr/>
      </dsp:nvSpPr>
      <dsp:spPr>
        <a:xfrm>
          <a:off x="1275510" y="334387"/>
          <a:ext cx="607445" cy="30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Concept</a:t>
          </a:r>
        </a:p>
      </dsp:txBody>
      <dsp:txXfrm>
        <a:off x="1275510" y="334387"/>
        <a:ext cx="607445" cy="303650"/>
      </dsp:txXfrm>
    </dsp:sp>
    <dsp:sp modelId="{25A1813D-CACC-44FC-9B8D-3725A9FEF6B9}">
      <dsp:nvSpPr>
        <dsp:cNvPr id="0" name=""/>
        <dsp:cNvSpPr/>
      </dsp:nvSpPr>
      <dsp:spPr>
        <a:xfrm>
          <a:off x="712013" y="628194"/>
          <a:ext cx="1093156" cy="1093322"/>
        </a:xfrm>
        <a:prstGeom prst="leftCircularArrow">
          <a:avLst>
            <a:gd name="adj1" fmla="val 10980"/>
            <a:gd name="adj2" fmla="val 1142322"/>
            <a:gd name="adj3" fmla="val 6300000"/>
            <a:gd name="adj4" fmla="val 18900000"/>
            <a:gd name="adj5" fmla="val 12500"/>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1C67BA-21B4-4AA9-933B-50518CC6A608}">
      <dsp:nvSpPr>
        <dsp:cNvPr id="0" name=""/>
        <dsp:cNvSpPr/>
      </dsp:nvSpPr>
      <dsp:spPr>
        <a:xfrm>
          <a:off x="954868" y="1026551"/>
          <a:ext cx="607445" cy="30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Pilot</a:t>
          </a:r>
        </a:p>
      </dsp:txBody>
      <dsp:txXfrm>
        <a:off x="954868" y="1026551"/>
        <a:ext cx="607445" cy="303650"/>
      </dsp:txXfrm>
    </dsp:sp>
    <dsp:sp modelId="{B16D74BC-1DB8-4F93-AE89-3ED30BA7D37F}">
      <dsp:nvSpPr>
        <dsp:cNvPr id="0" name=""/>
        <dsp:cNvSpPr/>
      </dsp:nvSpPr>
      <dsp:spPr>
        <a:xfrm>
          <a:off x="1093437" y="1331564"/>
          <a:ext cx="939190" cy="939566"/>
        </a:xfrm>
        <a:prstGeom prst="blockArc">
          <a:avLst>
            <a:gd name="adj1" fmla="val 13500000"/>
            <a:gd name="adj2" fmla="val 10800000"/>
            <a:gd name="adj3" fmla="val 12740"/>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E272DC-34CF-4350-BAC7-C95E905212DC}">
      <dsp:nvSpPr>
        <dsp:cNvPr id="0" name=""/>
        <dsp:cNvSpPr/>
      </dsp:nvSpPr>
      <dsp:spPr>
        <a:xfrm>
          <a:off x="1069887" y="1655644"/>
          <a:ext cx="1273425" cy="303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Commercialize</a:t>
          </a:r>
          <a:endParaRPr lang="en-US" sz="700" kern="1200" dirty="0">
            <a:solidFill>
              <a:schemeClr val="bg1"/>
            </a:solidFill>
          </a:endParaRPr>
        </a:p>
      </dsp:txBody>
      <dsp:txXfrm>
        <a:off x="1069887" y="1655644"/>
        <a:ext cx="1273425" cy="30365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4/15/2016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4/15/2016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element14.com/community/docs/DOC-7695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a:t>Microsoft Office</a:t>
            </a:r>
          </a:p>
        </p:txBody>
      </p:sp>
      <p:sp>
        <p:nvSpPr>
          <p:cNvPr id="7" name="Footer Placeholder 6"/>
          <p:cNvSpPr>
            <a:spLocks noGrp="1"/>
          </p:cNvSpPr>
          <p:nvPr>
            <p:ph type="ftr" sz="quarter" idx="13"/>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9053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launched,</a:t>
            </a:r>
            <a:r>
              <a:rPr lang="en-US" baseline="0" dirty="0"/>
              <a:t> Windows 10 this July, we created an converged platform that can serve devices from desktops to PC to the IoT devices. We introduced 3 new editions for IoT Devices.</a:t>
            </a:r>
          </a:p>
          <a:p>
            <a:r>
              <a:rPr lang="en-US" baseline="0" dirty="0"/>
              <a:t>  Windows 10 IoT Enterprise – This is the same Windows 10 Enterprise licensed for IoT devices market. It provides a rich set of functionalities to build powerful, high performance industry devices.</a:t>
            </a:r>
          </a:p>
          <a:p>
            <a:r>
              <a:rPr lang="en-US" baseline="0" dirty="0"/>
              <a:t>  Windows 10 IoT Mobile Enterprise – This is the same Windows 10 Mobile Enterprise edition licensed for the IoT devices market to build ruggedized and industry handheld devices. With Windows 10, it gets on par experience with the Enterprise in a number of aspects and include a Modern shell and advanced lockdown capabilities</a:t>
            </a:r>
          </a:p>
          <a:p>
            <a:r>
              <a:rPr lang="en-US" baseline="0" dirty="0"/>
              <a:t>  Windows 10 IoT Core – This is a new edition that we released for building small and low cost IoT devices that provides a single purpose device experience with modern UWP app support and low cost silicon support.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WinHEC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3163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launched,</a:t>
            </a:r>
            <a:r>
              <a:rPr lang="en-US" baseline="0" dirty="0"/>
              <a:t> Windows 10 this July, we created an converged platform that can serve devices from desktops to PC to the IoT devices. We introduced 3 new editions for IoT Devices.</a:t>
            </a:r>
          </a:p>
          <a:p>
            <a:r>
              <a:rPr lang="en-US" baseline="0" dirty="0"/>
              <a:t>  Windows 10 IoT Enterprise – This is the same Windows 10 Enterprise licensed for IoT devices market. It provides a rich set of functionalities to build powerful, high performance industry devices.</a:t>
            </a:r>
          </a:p>
          <a:p>
            <a:r>
              <a:rPr lang="en-US" baseline="0" dirty="0"/>
              <a:t>  Windows 10 IoT Mobile Enterprise – This is the same Windows 10 Mobile Enterprise edition licensed for the IoT devices market to build ruggedized and industry handheld devices. With Windows 10, it gets on par experience with the Enterprise in a number of aspects and include a Modern shell and advanced lockdown capabilities</a:t>
            </a:r>
          </a:p>
          <a:p>
            <a:r>
              <a:rPr lang="en-US" baseline="0" dirty="0"/>
              <a:t>  Windows 10 IoT Core – This is a new edition that we released for building small and low cost IoT devices that provides a single purpose device experience with modern UWP app support and low cost silicon support.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WinHEC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79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Below are the 3 platforms</a:t>
            </a:r>
            <a:r>
              <a:rPr lang="en-US" baseline="0" dirty="0"/>
              <a:t> available for building Windows10 </a:t>
            </a:r>
            <a:endParaRPr lang="en-US" dirty="0"/>
          </a:p>
          <a:p>
            <a:pPr lvl="0"/>
            <a:r>
              <a:rPr lang="en-US" dirty="0"/>
              <a:t>Intel:</a:t>
            </a:r>
            <a:r>
              <a:rPr lang="en-US" baseline="0" dirty="0"/>
              <a:t> </a:t>
            </a:r>
          </a:p>
          <a:p>
            <a:pPr lvl="0"/>
            <a:r>
              <a:rPr lang="en-US" sz="900" kern="1200" dirty="0">
                <a:solidFill>
                  <a:schemeClr val="tx1"/>
                </a:solidFill>
                <a:effectLst/>
                <a:latin typeface="Segoe UI Light" pitchFamily="34" charset="0"/>
                <a:ea typeface="+mn-ea"/>
                <a:cs typeface="+mn-cs"/>
              </a:rPr>
              <a:t>Intel recently</a:t>
            </a:r>
            <a:r>
              <a:rPr lang="en-US" sz="900" kern="1200" baseline="0" dirty="0">
                <a:solidFill>
                  <a:schemeClr val="tx1"/>
                </a:solidFill>
                <a:effectLst/>
                <a:latin typeface="Segoe UI Light" pitchFamily="34" charset="0"/>
                <a:ea typeface="+mn-ea"/>
                <a:cs typeface="+mn-cs"/>
              </a:rPr>
              <a:t> announced their </a:t>
            </a:r>
            <a:r>
              <a:rPr lang="en-US" sz="900" kern="1200" dirty="0">
                <a:solidFill>
                  <a:schemeClr val="tx1"/>
                </a:solidFill>
                <a:effectLst/>
                <a:latin typeface="Segoe UI Light" pitchFamily="34" charset="0"/>
                <a:ea typeface="+mn-ea"/>
                <a:cs typeface="+mn-cs"/>
              </a:rPr>
              <a:t>Intel IoT gateway program targeted at Windows 10 IoT Enterprise and Windows 10 IoT Core.</a:t>
            </a:r>
          </a:p>
          <a:p>
            <a:pPr lvl="0"/>
            <a:r>
              <a:rPr lang="en-US" sz="900" kern="1200" dirty="0">
                <a:solidFill>
                  <a:schemeClr val="tx1"/>
                </a:solidFill>
                <a:effectLst/>
                <a:latin typeface="Segoe UI Light" pitchFamily="34" charset="0"/>
                <a:ea typeface="+mn-ea"/>
                <a:cs typeface="+mn-cs"/>
              </a:rPr>
              <a:t>Calypso Island goal is to ensure that Intel and Microsoft provide a secure and scalable IoT solution for OEMs and End Customers</a:t>
            </a:r>
          </a:p>
          <a:p>
            <a:pPr lvl="0"/>
            <a:r>
              <a:rPr lang="en-US" sz="900" kern="1200" dirty="0">
                <a:solidFill>
                  <a:schemeClr val="tx1"/>
                </a:solidFill>
                <a:effectLst/>
                <a:latin typeface="Segoe UI Light" pitchFamily="34" charset="0"/>
                <a:ea typeface="+mn-ea"/>
                <a:cs typeface="+mn-cs"/>
              </a:rPr>
              <a:t>Intel IoT gateways imaged w/ Windows 10 IoT targeted for Q4’2015</a:t>
            </a: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Qualcomm:</a:t>
            </a:r>
          </a:p>
          <a:p>
            <a:pPr lvl="0"/>
            <a:r>
              <a:rPr lang="en-US" sz="900" kern="1200" dirty="0">
                <a:solidFill>
                  <a:schemeClr val="tx1"/>
                </a:solidFill>
                <a:effectLst/>
                <a:latin typeface="Segoe UI Light" pitchFamily="34" charset="0"/>
                <a:ea typeface="+mn-ea"/>
                <a:cs typeface="+mn-cs"/>
              </a:rPr>
              <a:t> Qualcomm Dragonboard</a:t>
            </a:r>
            <a:r>
              <a:rPr lang="en-US" sz="900" kern="1200" baseline="0" dirty="0">
                <a:solidFill>
                  <a:schemeClr val="tx1"/>
                </a:solidFill>
                <a:effectLst/>
                <a:latin typeface="Segoe UI Light" pitchFamily="34" charset="0"/>
                <a:ea typeface="+mn-ea"/>
                <a:cs typeface="+mn-cs"/>
              </a:rPr>
              <a:t> is now available to get started with developing on the Qualcomm platform with</a:t>
            </a:r>
            <a:r>
              <a:rPr lang="en-US" sz="900" kern="1200" dirty="0">
                <a:solidFill>
                  <a:schemeClr val="tx1"/>
                </a:solidFill>
                <a:effectLst/>
                <a:latin typeface="Segoe UI Light" pitchFamily="34" charset="0"/>
                <a:ea typeface="+mn-ea"/>
                <a:cs typeface="+mn-cs"/>
              </a:rPr>
              <a:t> additional capabilities beyond what is already supported on other ARM platforms—DirectX graphics as well as onboard WiFi and Bluetooth. Device builders and software developers will now have greater choice in selecting a platform that best meets their needs.</a:t>
            </a: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Raspberry</a:t>
            </a:r>
            <a:r>
              <a:rPr lang="en-US" sz="900" kern="1200" baseline="0" dirty="0">
                <a:solidFill>
                  <a:schemeClr val="tx1"/>
                </a:solidFill>
                <a:effectLst/>
                <a:latin typeface="Segoe UI Light" pitchFamily="34" charset="0"/>
                <a:ea typeface="+mn-ea"/>
                <a:cs typeface="+mn-cs"/>
              </a:rPr>
              <a:t> Pi 2:</a:t>
            </a:r>
          </a:p>
          <a:p>
            <a:pPr lvl="0"/>
            <a:r>
              <a:rPr lang="en-US" sz="900" kern="1200" baseline="0" dirty="0">
                <a:solidFill>
                  <a:schemeClr val="tx1"/>
                </a:solidFill>
                <a:effectLst/>
                <a:latin typeface="Segoe UI Light" pitchFamily="34" charset="0"/>
                <a:ea typeface="+mn-ea"/>
                <a:cs typeface="+mn-cs"/>
              </a:rPr>
              <a:t>  With Raspberry Pi 2, Element14 group recently announced that they will provide </a:t>
            </a:r>
            <a:r>
              <a:rPr lang="en-US" dirty="0"/>
              <a:t>a </a:t>
            </a:r>
            <a:r>
              <a:rPr lang="en-US" dirty="0">
                <a:hlinkClick r:id="rId3" tooltip="Raspberry Pi Customization Service"/>
              </a:rPr>
              <a:t>Raspberry Pi </a:t>
            </a:r>
            <a:r>
              <a:rPr lang="en-US" dirty="0" err="1">
                <a:hlinkClick r:id="rId3" tooltip="Raspberry Pi Customization Service"/>
              </a:rPr>
              <a:t>Customisation</a:t>
            </a:r>
            <a:r>
              <a:rPr lang="en-US" dirty="0">
                <a:hlinkClick r:id="rId3" tooltip="Raspberry Pi Customization Service"/>
              </a:rPr>
              <a:t> Service</a:t>
            </a:r>
            <a:r>
              <a:rPr lang="en-US" dirty="0"/>
              <a:t> </a:t>
            </a:r>
            <a:r>
              <a:rPr lang="en-US"/>
              <a:t>for OEMs</a:t>
            </a:r>
            <a:r>
              <a:rPr lang="en-US" baseline="0"/>
              <a:t> </a:t>
            </a:r>
            <a:r>
              <a:rPr lang="en-US"/>
              <a:t>to </a:t>
            </a:r>
            <a:r>
              <a:rPr lang="en-US" dirty="0"/>
              <a:t>help in designing and manufacturing </a:t>
            </a:r>
            <a:r>
              <a:rPr lang="en-US" dirty="0" err="1"/>
              <a:t>customised</a:t>
            </a:r>
            <a:r>
              <a:rPr lang="en-US" dirty="0"/>
              <a:t> versions of the Raspberry Pi device portfolio in order to better meet their requirements. This will highly benefit our partners looking to build low cost devices using the RPi2 platform.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WinHEC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194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A4105164-D5C2-4AF4-A01A-02A8682CAB28}"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99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18</a:t>
            </a:fld>
            <a:endParaRPr lang="en-US"/>
          </a:p>
        </p:txBody>
      </p:sp>
    </p:spTree>
    <p:extLst>
      <p:ext uri="{BB962C8B-B14F-4D97-AF65-F5344CB8AC3E}">
        <p14:creationId xmlns:p14="http://schemas.microsoft.com/office/powerpoint/2010/main" val="3213530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ADF3C3F-2846-4655-B94F-980F3E6564EB}"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1643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5963FD3C-F792-4D38-B5C3-AC1060A28ED5}"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04180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E2B187F-F18F-4D4D-ADAD-658C2DC03310}"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4294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05345">
              <a:defRPr/>
            </a:pPr>
            <a:r>
              <a:rPr lang="en-US" sz="1600" b="1" dirty="0">
                <a:solidFill>
                  <a:srgbClr val="0070C0"/>
                </a:solidFill>
              </a:rPr>
              <a:t>Key points</a:t>
            </a:r>
          </a:p>
          <a:p>
            <a:pPr defTabSz="705345">
              <a:defRPr/>
            </a:pPr>
            <a:r>
              <a:rPr lang="en-US" sz="1600" dirty="0">
                <a:solidFill>
                  <a:srgbClr val="FF0000"/>
                </a:solidFill>
              </a:rPr>
              <a:t>The AllJoyn software framework is a collaborative open source project of the </a:t>
            </a:r>
            <a:r>
              <a:rPr lang="en-US" sz="1600" dirty="0" err="1">
                <a:solidFill>
                  <a:srgbClr val="FF0000"/>
                </a:solidFill>
              </a:rPr>
              <a:t>AllSeen</a:t>
            </a:r>
            <a:r>
              <a:rPr lang="en-US" sz="1600" dirty="0">
                <a:solidFill>
                  <a:srgbClr val="FF0000"/>
                </a:solidFill>
              </a:rPr>
              <a:t> Alliance. </a:t>
            </a:r>
            <a:r>
              <a:rPr lang="en-US" sz="1600" dirty="0"/>
              <a:t>Microsoft has joined the </a:t>
            </a:r>
            <a:r>
              <a:rPr lang="en-US" sz="1600" dirty="0" err="1"/>
              <a:t>AllSeen</a:t>
            </a:r>
            <a:r>
              <a:rPr lang="en-US" sz="1600" dirty="0"/>
              <a:t> Alliance as a Premier member and is one of over a hundred members. </a:t>
            </a:r>
            <a:r>
              <a:rPr lang="en-US" sz="1600" dirty="0">
                <a:solidFill>
                  <a:srgbClr val="FFFFFF"/>
                </a:solidFill>
              </a:rPr>
              <a:t>AllJoyn enabled devices describe their capabilities via service interfaces on the virtual bus.  </a:t>
            </a:r>
          </a:p>
          <a:p>
            <a:pPr marL="293894" indent="-293894" defTabSz="705345">
              <a:buFont typeface="Arial" panose="020B0604020202020204" pitchFamily="34" charset="0"/>
              <a:buChar char="•"/>
              <a:defRPr/>
            </a:pPr>
            <a:r>
              <a:rPr lang="en-US" sz="1600" dirty="0">
                <a:solidFill>
                  <a:schemeClr val="tx1">
                    <a:lumMod val="75000"/>
                  </a:schemeClr>
                </a:solidFill>
              </a:rPr>
              <a:t>AllJoyn is integrated into Windows 10 core framework, so its available to all Windows 10 devices</a:t>
            </a:r>
          </a:p>
          <a:p>
            <a:pPr marL="293894" indent="-293894">
              <a:buFont typeface="Arial" panose="020B0604020202020204" pitchFamily="34" charset="0"/>
              <a:buChar char="•"/>
            </a:pPr>
            <a:r>
              <a:rPr lang="en-US" sz="1600" dirty="0">
                <a:solidFill>
                  <a:schemeClr val="tx1">
                    <a:lumMod val="75000"/>
                  </a:schemeClr>
                </a:solidFill>
              </a:rPr>
              <a:t>Developers can easily create Universal Windows Apps for AllJoyn-Enabled Devices</a:t>
            </a:r>
          </a:p>
          <a:p>
            <a:pPr marL="293894" indent="-293894">
              <a:buFont typeface="Arial" panose="020B0604020202020204" pitchFamily="34" charset="0"/>
              <a:buChar char="•"/>
            </a:pPr>
            <a:r>
              <a:rPr lang="en-US" sz="1600" dirty="0">
                <a:solidFill>
                  <a:schemeClr val="tx1">
                    <a:lumMod val="75000"/>
                  </a:schemeClr>
                </a:solidFill>
              </a:rPr>
              <a:t>Expose C &amp; WinRT APIs for AllJoyn &amp; Universal Windows App platform integration</a:t>
            </a:r>
          </a:p>
          <a:p>
            <a:pPr marL="293894" indent="-293894">
              <a:buFont typeface="Arial" panose="020B0604020202020204" pitchFamily="34" charset="0"/>
              <a:buChar char="•"/>
            </a:pPr>
            <a:r>
              <a:rPr lang="en-US" sz="1600" dirty="0">
                <a:solidFill>
                  <a:schemeClr val="tx1">
                    <a:lumMod val="75000"/>
                  </a:schemeClr>
                </a:solidFill>
              </a:rPr>
              <a:t>Microsoft contributes Windows platform fixes back to the Alliance including improving AllJoyn security</a:t>
            </a:r>
          </a:p>
          <a:p>
            <a:pPr defTabSz="940460">
              <a:defRPr/>
            </a:pPr>
            <a:endParaRPr lang="en-US" sz="1600" dirty="0">
              <a:solidFill>
                <a:schemeClr val="bg1"/>
              </a:solidFill>
            </a:endParaRPr>
          </a:p>
          <a:p>
            <a:pPr defTabSz="940460">
              <a:defRPr/>
            </a:pPr>
            <a:r>
              <a:rPr lang="en-US" sz="1600" dirty="0">
                <a:solidFill>
                  <a:schemeClr val="bg1"/>
                </a:solidFill>
              </a:rPr>
              <a:t>AllJoyn solves challenges …in an open interoperable way</a:t>
            </a:r>
            <a:endParaRPr lang="en-US" sz="1600" dirty="0">
              <a:solidFill>
                <a:prstClr val="black"/>
              </a:solidFill>
              <a:latin typeface="Qualcomm Office Regular"/>
            </a:endParaRPr>
          </a:p>
          <a:p>
            <a:pPr marL="646567" lvl="1" indent="-176336" defTabSz="940460">
              <a:buFont typeface="Arial" pitchFamily="34" charset="0"/>
              <a:buChar char="•"/>
              <a:defRPr/>
            </a:pPr>
            <a:r>
              <a:rPr lang="en-US" sz="1200" dirty="0">
                <a:solidFill>
                  <a:prstClr val="black"/>
                </a:solidFill>
                <a:latin typeface="Qualcomm Office Regular"/>
              </a:rPr>
              <a:t>Find nearby devices</a:t>
            </a:r>
          </a:p>
          <a:p>
            <a:pPr marL="646567" lvl="1" indent="-176336" defTabSz="940460">
              <a:buFont typeface="Arial" pitchFamily="34" charset="0"/>
              <a:buChar char="•"/>
              <a:defRPr/>
            </a:pPr>
            <a:r>
              <a:rPr lang="en-US" sz="1200" dirty="0">
                <a:solidFill>
                  <a:prstClr val="black"/>
                </a:solidFill>
                <a:latin typeface="Qualcomm Office Regular"/>
              </a:rPr>
              <a:t>Painlessly connect to those devices, regardless of brand</a:t>
            </a:r>
          </a:p>
          <a:p>
            <a:pPr marL="646567" lvl="1" indent="-176336" defTabSz="940460">
              <a:buFont typeface="Arial" pitchFamily="34" charset="0"/>
              <a:buChar char="•"/>
              <a:defRPr/>
            </a:pPr>
            <a:r>
              <a:rPr lang="en-US" sz="1200" dirty="0">
                <a:solidFill>
                  <a:prstClr val="black"/>
                </a:solidFill>
                <a:latin typeface="Qualcomm Office Regular"/>
              </a:rPr>
              <a:t>Discover services running on those devices</a:t>
            </a:r>
          </a:p>
          <a:p>
            <a:pPr marL="646567" lvl="1" indent="-176336" defTabSz="940460">
              <a:buFont typeface="Arial" pitchFamily="34" charset="0"/>
              <a:buChar char="•"/>
              <a:defRPr/>
            </a:pPr>
            <a:r>
              <a:rPr lang="en-US" sz="1200" dirty="0">
                <a:solidFill>
                  <a:prstClr val="black"/>
                </a:solidFill>
                <a:latin typeface="Qualcomm Office Regular"/>
              </a:rPr>
              <a:t>Adapt to devices coming and going</a:t>
            </a:r>
          </a:p>
          <a:p>
            <a:pPr marL="646567" lvl="1" indent="-176336" defTabSz="940460">
              <a:buFont typeface="Arial" pitchFamily="34" charset="0"/>
              <a:buChar char="•"/>
              <a:defRPr/>
            </a:pPr>
            <a:r>
              <a:rPr lang="en-US" sz="1200" dirty="0">
                <a:solidFill>
                  <a:prstClr val="black"/>
                </a:solidFill>
                <a:latin typeface="Qualcomm Office Regular"/>
              </a:rPr>
              <a:t>Deal with different transports</a:t>
            </a:r>
          </a:p>
          <a:p>
            <a:pPr marL="646567" lvl="1" indent="-176336" defTabSz="940460">
              <a:buFont typeface="Arial" pitchFamily="34" charset="0"/>
              <a:buChar char="•"/>
              <a:defRPr/>
            </a:pPr>
            <a:r>
              <a:rPr lang="en-US" sz="1200" dirty="0">
                <a:solidFill>
                  <a:prstClr val="black"/>
                </a:solidFill>
                <a:latin typeface="Qualcomm Office Regular"/>
              </a:rPr>
              <a:t>Interoperate across different OSes</a:t>
            </a:r>
          </a:p>
          <a:p>
            <a:pPr marL="646567" lvl="1" indent="-176336" defTabSz="940460">
              <a:buFont typeface="Arial" pitchFamily="34" charset="0"/>
              <a:buChar char="•"/>
              <a:defRPr/>
            </a:pPr>
            <a:r>
              <a:rPr lang="en-US" sz="1200" dirty="0">
                <a:solidFill>
                  <a:prstClr val="black"/>
                </a:solidFill>
                <a:latin typeface="Qualcomm Office Regular"/>
              </a:rPr>
              <a:t>Exchange information and services</a:t>
            </a:r>
          </a:p>
          <a:p>
            <a:pPr marL="646567" lvl="1" indent="-176336" defTabSz="940460">
              <a:buFont typeface="Arial" pitchFamily="34" charset="0"/>
              <a:buChar char="•"/>
              <a:defRPr/>
            </a:pPr>
            <a:r>
              <a:rPr lang="en-US" sz="1200" dirty="0">
                <a:solidFill>
                  <a:prstClr val="black"/>
                </a:solidFill>
                <a:latin typeface="Qualcomm Office Regular"/>
              </a:rPr>
              <a:t>Provide reliable performance in wireless environments</a:t>
            </a:r>
          </a:p>
          <a:p>
            <a:pPr marL="646567" lvl="1" indent="-176336" defTabSz="940460">
              <a:buFont typeface="Arial" pitchFamily="34" charset="0"/>
              <a:buChar char="•"/>
              <a:defRPr/>
            </a:pPr>
            <a:r>
              <a:rPr lang="en-US" sz="1200" dirty="0">
                <a:solidFill>
                  <a:prstClr val="black"/>
                </a:solidFill>
                <a:latin typeface="Qualcomm Office Regular"/>
              </a:rPr>
              <a:t>Ensure no one nearby maliciously hacks into your phone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673C98-AB22-224F-88A9-AE7142A5D36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21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B1CB97D1-0EE9-413D-8B53-807A8E11C039}"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603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9E5C34E-4830-4168-8D1B-CF309AFA28CF}"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912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purpose of this slide is to ensure delegates</a:t>
            </a:r>
            <a:r>
              <a:rPr lang="en-AU" baseline="0" dirty="0"/>
              <a:t> consider their next steps after your presentation. The learning should not end on 20</a:t>
            </a:r>
            <a:r>
              <a:rPr lang="en-AU" baseline="30000" dirty="0"/>
              <a:t>th</a:t>
            </a:r>
            <a:r>
              <a:rPr lang="en-AU" baseline="0" dirty="0"/>
              <a:t> November 2015 </a:t>
            </a:r>
            <a:r>
              <a:rPr lang="en-AU" baseline="0" dirty="0">
                <a:sym typeface="Wingdings" panose="05000000000000000000" pitchFamily="2" charset="2"/>
              </a:rPr>
              <a:t></a:t>
            </a:r>
          </a:p>
          <a:p>
            <a:endParaRPr lang="en-AU" baseline="0" dirty="0"/>
          </a:p>
          <a:p>
            <a:r>
              <a:rPr lang="en-AU" baseline="0" dirty="0"/>
              <a:t>Option to use this slide in the current generic format or for you to recommend 1 (or more) Microsoft Virtual Academy Course or Channel 9 video that is relevant next steps from your presentation.</a:t>
            </a:r>
          </a:p>
          <a:p>
            <a:endParaRPr lang="en-AU" baseline="0" dirty="0"/>
          </a:p>
          <a:p>
            <a:r>
              <a:rPr lang="en-AU" baseline="0" dirty="0"/>
              <a:t>Thanks</a:t>
            </a:r>
          </a:p>
          <a:p>
            <a:endParaRPr lang="en-AU" dirty="0"/>
          </a:p>
        </p:txBody>
      </p:sp>
      <p:sp>
        <p:nvSpPr>
          <p:cNvPr id="4" name="Header Placeholder 3"/>
          <p:cNvSpPr>
            <a:spLocks noGrp="1"/>
          </p:cNvSpPr>
          <p:nvPr>
            <p:ph type="hdr" sz="quarter" idx="10"/>
          </p:nvPr>
        </p:nvSpPr>
        <p:spPr/>
        <p:txBody>
          <a:bodyPr/>
          <a:lstStyle/>
          <a:p>
            <a:r>
              <a:rPr lang="en-US">
                <a:solidFill>
                  <a:prstClr val="black"/>
                </a:solidFill>
                <a:latin typeface="Calibri"/>
              </a:rPr>
              <a:t>Microsoft Ignite 2015</a:t>
            </a:r>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latin typeface="Calibri"/>
              </a:rPr>
              <a:pPr/>
              <a:t>4/15/2016 12:27 PM</a:t>
            </a:fld>
            <a:endParaRPr lang="en-US" dirty="0">
              <a:solidFill>
                <a:prstClr val="black"/>
              </a:solidFill>
              <a:latin typeface="Calibri"/>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Calibri"/>
              </a:rPr>
              <a:pPr/>
              <a:t>35</a:t>
            </a:fld>
            <a:endParaRPr lang="en-US" dirty="0">
              <a:solidFill>
                <a:prstClr val="black"/>
              </a:solidFill>
              <a:latin typeface="Calibri"/>
            </a:endParaRPr>
          </a:p>
        </p:txBody>
      </p:sp>
    </p:spTree>
    <p:extLst>
      <p:ext uri="{BB962C8B-B14F-4D97-AF65-F5344CB8AC3E}">
        <p14:creationId xmlns:p14="http://schemas.microsoft.com/office/powerpoint/2010/main" val="213678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dirty="0"/>
              <a:t>Microsoft Office</a:t>
            </a:r>
          </a:p>
        </p:txBody>
      </p:sp>
      <p:sp>
        <p:nvSpPr>
          <p:cNvPr id="7" name="Footer Placeholder 6"/>
          <p:cNvSpPr>
            <a:spLocks noGrp="1"/>
          </p:cNvSpPr>
          <p:nvPr>
            <p:ph type="ftr" sz="quarter" idx="13"/>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8675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644E8BB-A0BC-4653-9358-30274DFA06AA}"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3033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Date Placeholder 3"/>
          <p:cNvSpPr>
            <a:spLocks noGrp="1"/>
          </p:cNvSpPr>
          <p:nvPr>
            <p:ph type="dt" idx="10"/>
          </p:nvPr>
        </p:nvSpPr>
        <p:spPr/>
        <p:txBody>
          <a:bodyPr/>
          <a:lstStyle/>
          <a:p>
            <a:fld id="{B1CB97D1-0EE9-413D-8B53-807A8E11C039}" type="datetime1">
              <a:rPr lang="en-US" smtClean="0"/>
              <a:t>4/15/2016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229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F29BDC5-3427-453D-892A-806E6CE26023}" type="slidenum">
              <a:rPr lang="en-US" smtClean="0"/>
              <a:t>6</a:t>
            </a:fld>
            <a:endParaRPr lang="en-US"/>
          </a:p>
        </p:txBody>
      </p:sp>
    </p:spTree>
    <p:extLst>
      <p:ext uri="{BB962C8B-B14F-4D97-AF65-F5344CB8AC3E}">
        <p14:creationId xmlns:p14="http://schemas.microsoft.com/office/powerpoint/2010/main" val="87863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dirty="0">
                <a:solidFill>
                  <a:schemeClr val="tx1"/>
                </a:solidFill>
                <a:effectLst/>
                <a:latin typeface="Segoe UI Light" pitchFamily="34" charset="0"/>
                <a:ea typeface="+mn-ea"/>
                <a:cs typeface="+mn-cs"/>
              </a:rPr>
              <a:t>Key Points:</a:t>
            </a:r>
          </a:p>
          <a:p>
            <a:r>
              <a:rPr lang="en-US" sz="900" kern="1200" baseline="0" dirty="0">
                <a:solidFill>
                  <a:schemeClr val="tx1"/>
                </a:solidFill>
                <a:effectLst/>
                <a:latin typeface="Segoe UI Light" pitchFamily="34" charset="0"/>
                <a:ea typeface="+mn-ea"/>
                <a:cs typeface="+mn-cs"/>
              </a:rPr>
              <a:t> 1. Microsoft is building technology to help you build easily for both existing devices and new emerging devices be able to leverage the IoT opportunity</a:t>
            </a:r>
          </a:p>
          <a:p>
            <a:r>
              <a:rPr lang="en-US" sz="900" kern="1200" baseline="0" dirty="0">
                <a:solidFill>
                  <a:schemeClr val="tx1"/>
                </a:solidFill>
                <a:effectLst/>
                <a:latin typeface="Segoe UI Light" pitchFamily="34" charset="0"/>
                <a:ea typeface="+mn-ea"/>
                <a:cs typeface="+mn-cs"/>
              </a:rPr>
              <a:t> 2. Device connectivity and Device-to-Cloud security are core aspects of our platform to enable organizations quickly transition their digital assets to the cloud.</a:t>
            </a:r>
          </a:p>
          <a:p>
            <a:r>
              <a:rPr lang="en-US" sz="900" kern="1200" baseline="0" dirty="0">
                <a:solidFill>
                  <a:schemeClr val="tx1"/>
                </a:solidFill>
                <a:effectLst/>
                <a:latin typeface="Segoe UI Light" pitchFamily="34" charset="0"/>
                <a:ea typeface="+mn-ea"/>
                <a:cs typeface="+mn-cs"/>
              </a:rPr>
              <a:t> 3. Creating IoT solutions is often complex and takes time. We are creating solutions and programs to help with rapid solution development.</a:t>
            </a:r>
          </a:p>
          <a:p>
            <a:endParaRPr lang="en-US" sz="900" kern="1200" baseline="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we talk about IoT,</a:t>
            </a:r>
            <a:r>
              <a:rPr lang="en-US" sz="900" kern="1200" baseline="0" dirty="0">
                <a:solidFill>
                  <a:schemeClr val="tx1"/>
                </a:solidFill>
                <a:effectLst/>
                <a:latin typeface="Segoe UI Light" pitchFamily="34" charset="0"/>
                <a:ea typeface="+mn-ea"/>
                <a:cs typeface="+mn-cs"/>
              </a:rPr>
              <a:t> we look at it from the perspective of partners and customers to help them to realize the value of data produced by the devices they create/use. Hence, it starts with the internet of your things.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WinHEC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417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“How</a:t>
            </a:r>
            <a:r>
              <a:rPr lang="en-US" sz="1200" b="0" kern="1200" baseline="0" dirty="0">
                <a:solidFill>
                  <a:schemeClr val="tx1"/>
                </a:solidFill>
                <a:effectLst/>
                <a:latin typeface="+mn-lt"/>
                <a:ea typeface="+mn-ea"/>
                <a:cs typeface="+mn-cs"/>
              </a:rPr>
              <a:t> to understand the core elements in an IoT architecture? Where should I focus to start going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latin typeface="Segoe UI" pitchFamily="34" charset="0"/>
              </a:rPr>
              <a:pPr marL="0" marR="0" lvl="0" indent="0" defTabSz="932742"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ndParaRPr>
          </a:p>
        </p:txBody>
      </p:sp>
    </p:spTree>
    <p:extLst>
      <p:ext uri="{BB962C8B-B14F-4D97-AF65-F5344CB8AC3E}">
        <p14:creationId xmlns:p14="http://schemas.microsoft.com/office/powerpoint/2010/main" val="114647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Insurance on brink of the tech revolution</a:t>
            </a:r>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by Sam Stewart</a:t>
            </a:r>
          </a:p>
          <a:p>
            <a:r>
              <a:rPr lang="en-AU" sz="1200" kern="1200" dirty="0">
                <a:solidFill>
                  <a:schemeClr val="tx1"/>
                </a:solidFill>
                <a:effectLst/>
                <a:latin typeface="+mn-lt"/>
                <a:ea typeface="+mn-ea"/>
                <a:cs typeface="+mn-cs"/>
              </a:rPr>
              <a:t>6 October 2014 </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offensive by digital disruptors on the financial services industry is about to launch on an entirely new front — insurance.</a:t>
            </a:r>
          </a:p>
          <a:p>
            <a:r>
              <a:rPr lang="en-AU" sz="1200" kern="1200" dirty="0">
                <a:solidFill>
                  <a:schemeClr val="tx1"/>
                </a:solidFill>
                <a:effectLst/>
                <a:latin typeface="+mn-lt"/>
                <a:ea typeface="+mn-ea"/>
                <a:cs typeface="+mn-cs"/>
              </a:rPr>
              <a:t>Unlike their cousins in the banking sector, insurers have been largely untouched by the digital revolution.</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Many providers have built customer-friendly websites to allow online claims and payments but the core business of general, motor, health and life insurance is much the same as a decade ago.</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Step back for a moment however and look at the insurance industry from the perspective of a digital disruptor with the technological tools already available.</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Let’s start with the so-called “Internet of Things”. The number of internet-connected devices has grown exponentially over the past decade from less than one billion desktop computers to many billions of smart phones and tablets.</a:t>
            </a:r>
          </a:p>
          <a:p>
            <a:r>
              <a:rPr lang="en-AU" sz="1200" kern="1200" dirty="0">
                <a:solidFill>
                  <a:schemeClr val="tx1"/>
                </a:solidFill>
                <a:effectLst/>
                <a:latin typeface="+mn-lt"/>
                <a:ea typeface="+mn-ea"/>
                <a:cs typeface="+mn-cs"/>
              </a:rPr>
              <a:t>Over the next decade, the number of connected devices will be measured in the tens of billions. This will encompass small, low-cost sensors that can be placed in homes and cars to provide data that will allow much more accurate information about insurance risks.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For example, a sensor in the home will be able to detect a water leakage in real time. Sensors in cars will provide data about the location and usage patterns of the vehicle and therefore a more accurate fix on the risks of theft and accidents.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Internet of Things also extends to people. Wearable technology such as the Apple Watch opens the door to mass-market availability of real-time data on health and fitness and new insights on risk for health and life insurers.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idea of consumers embracing this technology is not a futuristic pipe dream. A recent survey by The Boston Consulting Group and Morgan Stanley of 500 Australian consumers found 80 per cent would be willing to share data from these kinds of sensors in exchange for a reduction in their premiums of about 10 per cent to 15 per cent.</a:t>
            </a:r>
          </a:p>
          <a:p>
            <a:r>
              <a:rPr lang="en-AU" sz="1200" kern="1200" dirty="0">
                <a:solidFill>
                  <a:schemeClr val="tx1"/>
                </a:solidFill>
                <a:effectLst/>
                <a:latin typeface="+mn-lt"/>
                <a:ea typeface="+mn-ea"/>
                <a:cs typeface="+mn-cs"/>
              </a:rPr>
              <a:t>Australians were more willing to share data than consumers in a number of other developed countries, including Germany, France, Japan and the UK, which perhaps reflects our disposition to be early adopters of technology.</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digital disruptor also has Big Data at is disposal to analyse all this new data and build powerful models for pricing risk. Digital technology has the potential to replicate many of the skills of the actuary and place under attack the core competitive advantage of insurers.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We’re not suggesting a doomsday for the global insurance industry but we do believe it is on the brink of major technology-driven change.</a:t>
            </a:r>
          </a:p>
          <a:p>
            <a:r>
              <a:rPr lang="en-AU" sz="1200" kern="1200" dirty="0">
                <a:solidFill>
                  <a:schemeClr val="tx1"/>
                </a:solidFill>
                <a:effectLst/>
                <a:latin typeface="+mn-lt"/>
                <a:ea typeface="+mn-ea"/>
                <a:cs typeface="+mn-cs"/>
              </a:rPr>
              <a:t>Technology will structurally change the types of data to assess risk and on our estimates could ultimately shrink the size of risk pools by up to $US109 billion worldwide — equivalent to 9 per cent of global non-life premiums.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In Australia, a number of our largest insurers have the advantage of having parents in the banking industry which has travelled much further than insurers along the digital journey. These insurers will be able to leverage their parents’ capability.</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But the starting point for insurers is strategy. Technology will mean new types of players, a big departure for an industry that traditionally had very few adjacent entrants.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We believe insurers will need to orchestrate or join ‘ecosystems’ (networks of companies, individuals and institutions that interact and provide services) in order to promote, supply, install and service connected devices.</a:t>
            </a:r>
          </a:p>
          <a:p>
            <a:r>
              <a:rPr lang="en-AU" sz="1200" kern="1200" dirty="0">
                <a:solidFill>
                  <a:schemeClr val="tx1"/>
                </a:solidFill>
                <a:effectLst/>
                <a:latin typeface="+mn-lt"/>
                <a:ea typeface="+mn-ea"/>
                <a:cs typeface="+mn-cs"/>
              </a:rPr>
              <a:t>They will also need to ensure harmonious development of insurance offers, together with new applications and services to link with those devices.</a:t>
            </a:r>
          </a:p>
          <a:p>
            <a:r>
              <a:rPr lang="en-AU" sz="1200" kern="1200" dirty="0">
                <a:solidFill>
                  <a:schemeClr val="tx1"/>
                </a:solidFill>
                <a:effectLst/>
                <a:latin typeface="+mn-lt"/>
                <a:ea typeface="+mn-ea"/>
                <a:cs typeface="+mn-cs"/>
              </a:rPr>
              <a:t>An example of this trend is the partnership between Illinois-based State Farm and ADT for protected, connected homes. </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Technology companies are moving in this direction to build connected-home offerings – for example, Google has acquired smart-home device maker Nest Labs and Samsung recently purchased home-automation company </a:t>
            </a:r>
            <a:r>
              <a:rPr lang="en-AU" sz="1200" kern="1200" dirty="0" err="1">
                <a:solidFill>
                  <a:schemeClr val="tx1"/>
                </a:solidFill>
                <a:effectLst/>
                <a:latin typeface="+mn-lt"/>
                <a:ea typeface="+mn-ea"/>
                <a:cs typeface="+mn-cs"/>
              </a:rPr>
              <a:t>SmartThings</a:t>
            </a:r>
            <a:r>
              <a:rPr lang="en-AU" sz="1200" kern="1200" dirty="0">
                <a:solidFill>
                  <a:schemeClr val="tx1"/>
                </a:solidFill>
                <a:effectLst/>
                <a:latin typeface="+mn-lt"/>
                <a:ea typeface="+mn-ea"/>
                <a:cs typeface="+mn-cs"/>
              </a:rPr>
              <a:t>.</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shift towards ecosystem-based insurance also reinforces the risk of adjacent entrants where non-insurers with key consumer insights from their own core operations seek to leverage that competitive advantage and offer their own insurance products.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From a strategic perspective, the key questions for insurers are ‘who will have the data I need in 10 years’ time?’ and ‘who will have the primary -, and more valuable - customer relationships?’</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The time to start developing these strategies is now. While the technology-led revolution insurance is just beginning, experience in other industries shows it can be difficult to predict the pace of change in the business landscape.</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Insurers also need to be mindful that there is a finite number of relevant potential partners for the new ecosystems that will shape the future of their industry.</a:t>
            </a:r>
          </a:p>
          <a:p>
            <a:r>
              <a:rPr lang="en-AU" sz="1200" kern="1200" dirty="0">
                <a:solidFill>
                  <a:schemeClr val="tx1"/>
                </a:solidFill>
                <a:effectLst/>
                <a:latin typeface="+mn-lt"/>
                <a:ea typeface="+mn-ea"/>
                <a:cs typeface="+mn-cs"/>
              </a:rPr>
              <a:t> </a:t>
            </a:r>
          </a:p>
          <a:p>
            <a:r>
              <a:rPr lang="en-AU" sz="1200" kern="1200" dirty="0">
                <a:solidFill>
                  <a:schemeClr val="tx1"/>
                </a:solidFill>
                <a:effectLst/>
                <a:latin typeface="+mn-lt"/>
                <a:ea typeface="+mn-ea"/>
                <a:cs typeface="+mn-cs"/>
              </a:rPr>
              <a:t>Sam Stewart is a Partner, Financial Services, at The Boston Consulting Group</a:t>
            </a:r>
          </a:p>
          <a:p>
            <a:r>
              <a:rPr lang="en-AU" sz="1200" kern="1200" dirty="0">
                <a:solidFill>
                  <a:schemeClr val="tx1"/>
                </a:solidFill>
                <a:effectLst/>
                <a:latin typeface="+mn-lt"/>
                <a:ea typeface="+mn-ea"/>
                <a:cs typeface="+mn-cs"/>
              </a:rPr>
              <a:t> </a:t>
            </a:r>
          </a:p>
          <a:p>
            <a:endParaRPr lang="en-AU" dirty="0"/>
          </a:p>
        </p:txBody>
      </p:sp>
      <p:sp>
        <p:nvSpPr>
          <p:cNvPr id="4" name="Slide Number Placeholder 3"/>
          <p:cNvSpPr>
            <a:spLocks noGrp="1"/>
          </p:cNvSpPr>
          <p:nvPr>
            <p:ph type="sldNum" sz="quarter" idx="10"/>
          </p:nvPr>
        </p:nvSpPr>
        <p:spPr/>
        <p:txBody>
          <a:bodyPr/>
          <a:lstStyle/>
          <a:p>
            <a:fld id="{FF29BDC5-3427-453D-892A-806E6CE26023}" type="slidenum">
              <a:rPr lang="en-US" smtClean="0"/>
              <a:t>12</a:t>
            </a:fld>
            <a:endParaRPr lang="en-US"/>
          </a:p>
        </p:txBody>
      </p:sp>
    </p:spTree>
    <p:extLst>
      <p:ext uri="{BB962C8B-B14F-4D97-AF65-F5344CB8AC3E}">
        <p14:creationId xmlns:p14="http://schemas.microsoft.com/office/powerpoint/2010/main" val="228590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200" b="1" dirty="0"/>
              <a:t>Key points</a:t>
            </a:r>
          </a:p>
          <a:p>
            <a:pPr marL="0" marR="0" indent="0" algn="l" defTabSz="932742" rtl="0" eaLnBrk="1" fontAlgn="auto" latinLnBrk="0" hangingPunct="1">
              <a:lnSpc>
                <a:spcPct val="115000"/>
              </a:lnSpc>
              <a:spcBef>
                <a:spcPts val="0"/>
              </a:spcBef>
              <a:spcAft>
                <a:spcPts val="1000"/>
              </a:spcAft>
              <a:buClrTx/>
              <a:buSzTx/>
              <a:buFontTx/>
              <a:buNone/>
              <a:tabLst/>
              <a:defRPr/>
            </a:pPr>
            <a:r>
              <a:rPr lang="en-US" sz="1200" dirty="0">
                <a:gradFill>
                  <a:gsLst>
                    <a:gs pos="2917">
                      <a:schemeClr val="tx1"/>
                    </a:gs>
                    <a:gs pos="30000">
                      <a:schemeClr val="tx1"/>
                    </a:gs>
                  </a:gsLst>
                  <a:lin ang="5400000" scaled="0"/>
                </a:gradFill>
              </a:rPr>
              <a:t>One Windows Platform - Consistent management and deployment approach scalable across IoT devices</a:t>
            </a:r>
          </a:p>
          <a:p>
            <a:pPr marL="0" marR="0" indent="0" algn="l" defTabSz="932742" rtl="0" eaLnBrk="1" fontAlgn="auto" latinLnBrk="0" hangingPunct="1">
              <a:lnSpc>
                <a:spcPct val="115000"/>
              </a:lnSpc>
              <a:spcBef>
                <a:spcPts val="0"/>
              </a:spcBef>
              <a:spcAft>
                <a:spcPts val="1000"/>
              </a:spcAft>
              <a:buClrTx/>
              <a:buSzTx/>
              <a:buFontTx/>
              <a:buNone/>
              <a:tabLst/>
              <a:defRPr/>
            </a:pPr>
            <a:r>
              <a:rPr lang="en-US" sz="1200" dirty="0"/>
              <a:t>Secured - </a:t>
            </a:r>
            <a:r>
              <a:rPr lang="en-US" sz="1200" dirty="0">
                <a:gradFill>
                  <a:gsLst>
                    <a:gs pos="2917">
                      <a:schemeClr val="tx1"/>
                    </a:gs>
                    <a:gs pos="30000">
                      <a:schemeClr val="tx1"/>
                    </a:gs>
                  </a:gsLst>
                  <a:lin ang="5400000" scaled="0"/>
                </a:gradFill>
              </a:rPr>
              <a:t>Defend against the latest security threats and provide a secure, predicable device experience with advanced lockdown</a:t>
            </a:r>
            <a:r>
              <a:rPr lang="en-US" sz="1200" baseline="0" dirty="0">
                <a:gradFill>
                  <a:gsLst>
                    <a:gs pos="2917">
                      <a:schemeClr val="tx1"/>
                    </a:gs>
                    <a:gs pos="30000">
                      <a:schemeClr val="tx1"/>
                    </a:gs>
                  </a:gsLst>
                  <a:lin ang="5400000" scaled="0"/>
                </a:gradFill>
              </a:rPr>
              <a:t> capabilities</a:t>
            </a:r>
            <a:endParaRPr lang="en-US" sz="1200" dirty="0">
              <a:gradFill>
                <a:gsLst>
                  <a:gs pos="2917">
                    <a:schemeClr val="tx1"/>
                  </a:gs>
                  <a:gs pos="30000">
                    <a:schemeClr val="tx1"/>
                  </a:gs>
                </a:gsLst>
                <a:lin ang="5400000" scaled="0"/>
              </a:gradFill>
            </a:endParaRPr>
          </a:p>
          <a:p>
            <a:pPr marL="0" marR="0" indent="0" algn="l" defTabSz="932742" rtl="0" eaLnBrk="1" fontAlgn="auto" latinLnBrk="0" hangingPunct="1">
              <a:lnSpc>
                <a:spcPct val="115000"/>
              </a:lnSpc>
              <a:spcBef>
                <a:spcPts val="0"/>
              </a:spcBef>
              <a:spcAft>
                <a:spcPts val="1000"/>
              </a:spcAft>
              <a:buClrTx/>
              <a:buSzTx/>
              <a:buFontTx/>
              <a:buNone/>
              <a:tabLst/>
              <a:defRPr/>
            </a:pPr>
            <a:r>
              <a:rPr lang="en-US" sz="1200" dirty="0">
                <a:gradFill>
                  <a:gsLst>
                    <a:gs pos="2917">
                      <a:schemeClr val="tx1"/>
                    </a:gs>
                    <a:gs pos="30000">
                      <a:schemeClr val="tx1"/>
                    </a:gs>
                  </a:gsLst>
                  <a:lin ang="5400000" scaled="0"/>
                </a:gradFill>
              </a:rPr>
              <a:t>Connected – In-bound and out-bound connectivity for integrating sensors, peripherals and connecting to the cloud and other devices</a:t>
            </a:r>
          </a:p>
          <a:p>
            <a:pPr marL="0" marR="0">
              <a:lnSpc>
                <a:spcPct val="115000"/>
              </a:lnSpc>
              <a:spcBef>
                <a:spcPts val="0"/>
              </a:spcBef>
              <a:spcAft>
                <a:spcPts val="1000"/>
              </a:spcAft>
            </a:pPr>
            <a:endParaRPr lang="en-US" sz="1200" dirty="0"/>
          </a:p>
          <a:p>
            <a:pPr marL="0" marR="0">
              <a:lnSpc>
                <a:spcPct val="115000"/>
              </a:lnSpc>
              <a:spcBef>
                <a:spcPts val="0"/>
              </a:spcBef>
              <a:spcAft>
                <a:spcPts val="1000"/>
              </a:spcAft>
            </a:pPr>
            <a:endParaRPr lang="en-US" sz="1200" dirty="0"/>
          </a:p>
          <a:p>
            <a:pPr marL="0" marR="0">
              <a:lnSpc>
                <a:spcPct val="115000"/>
              </a:lnSpc>
              <a:spcBef>
                <a:spcPts val="0"/>
              </a:spcBef>
              <a:spcAft>
                <a:spcPts val="1000"/>
              </a:spcAft>
            </a:pPr>
            <a:endParaRPr lang="en-US" sz="1200" dirty="0"/>
          </a:p>
          <a:p>
            <a:pPr marL="0" marR="0">
              <a:lnSpc>
                <a:spcPct val="115000"/>
              </a:lnSpc>
              <a:spcBef>
                <a:spcPts val="0"/>
              </a:spcBef>
              <a:spcAft>
                <a:spcPts val="1000"/>
              </a:spcAft>
            </a:pPr>
            <a:r>
              <a:rPr lang="en-US" sz="1200" dirty="0"/>
              <a:t>One Windows Platform</a:t>
            </a:r>
          </a:p>
          <a:p>
            <a:pPr marL="171450" marR="0" indent="-171450">
              <a:lnSpc>
                <a:spcPct val="115000"/>
              </a:lnSpc>
              <a:spcBef>
                <a:spcPts val="0"/>
              </a:spcBef>
              <a:spcAft>
                <a:spcPts val="1000"/>
              </a:spcAft>
              <a:buFont typeface="Arial" panose="020B0604020202020204" pitchFamily="34" charset="0"/>
              <a:buChar char="•"/>
            </a:pPr>
            <a:r>
              <a:rPr lang="en-US" sz="1200" dirty="0"/>
              <a:t>Windows</a:t>
            </a:r>
            <a:r>
              <a:rPr lang="en-US" sz="1200" baseline="0" dirty="0"/>
              <a:t> 10 IoT will be able to provide a consistent user experience across industry devices as it scales from an ATM to a handheld to a Maker board, for example.</a:t>
            </a:r>
          </a:p>
          <a:p>
            <a:pPr marL="171450" marR="0" indent="-171450">
              <a:lnSpc>
                <a:spcPct val="115000"/>
              </a:lnSpc>
              <a:spcBef>
                <a:spcPts val="0"/>
              </a:spcBef>
              <a:spcAft>
                <a:spcPts val="1000"/>
              </a:spcAft>
              <a:buFont typeface="Arial" panose="020B0604020202020204" pitchFamily="34" charset="0"/>
              <a:buChar char="•"/>
            </a:pPr>
            <a:r>
              <a:rPr lang="en-US" sz="1200" baseline="0" dirty="0"/>
              <a:t>Windows 10 IoT will help streamline IT operations and save on IT costs through one management &amp; deployment approach – the same as that for PCs and phones.</a:t>
            </a:r>
          </a:p>
          <a:p>
            <a:pPr marL="171450" marR="0" indent="-171450">
              <a:lnSpc>
                <a:spcPct val="115000"/>
              </a:lnSpc>
              <a:spcBef>
                <a:spcPts val="0"/>
              </a:spcBef>
              <a:spcAft>
                <a:spcPts val="1000"/>
              </a:spcAft>
              <a:buFont typeface="Arial" panose="020B0604020202020204" pitchFamily="34" charset="0"/>
              <a:buChar char="•"/>
            </a:pPr>
            <a:r>
              <a:rPr lang="en-US" sz="1200" dirty="0"/>
              <a:t>Businesses </a:t>
            </a:r>
            <a:r>
              <a:rPr lang="en-US" sz="1200" baseline="0" dirty="0"/>
              <a:t>will also be able to save on app investments through Windows 10 IoT universal app platform that enables the same app to run across devices.</a:t>
            </a:r>
            <a:endParaRPr lang="en-US" sz="1200" dirty="0"/>
          </a:p>
          <a:p>
            <a:pPr marL="0" marR="0">
              <a:lnSpc>
                <a:spcPct val="115000"/>
              </a:lnSpc>
              <a:spcBef>
                <a:spcPts val="0"/>
              </a:spcBef>
              <a:spcAft>
                <a:spcPts val="1000"/>
              </a:spcAft>
            </a:pPr>
            <a:endParaRPr lang="en-US" sz="1200" baseline="0" dirty="0"/>
          </a:p>
          <a:p>
            <a:pPr marL="0" marR="0">
              <a:lnSpc>
                <a:spcPct val="115000"/>
              </a:lnSpc>
              <a:spcBef>
                <a:spcPts val="0"/>
              </a:spcBef>
              <a:spcAft>
                <a:spcPts val="1000"/>
              </a:spcAft>
            </a:pPr>
            <a:r>
              <a:rPr lang="en-US" sz="1200" baseline="0" dirty="0"/>
              <a:t>Secured</a:t>
            </a:r>
          </a:p>
          <a:p>
            <a:pPr marL="171450" marR="0" indent="-171450">
              <a:lnSpc>
                <a:spcPct val="115000"/>
              </a:lnSpc>
              <a:spcBef>
                <a:spcPts val="0"/>
              </a:spcBef>
              <a:spcAft>
                <a:spcPts val="1000"/>
              </a:spcAft>
              <a:buFont typeface="Arial" panose="020B0604020202020204" pitchFamily="34" charset="0"/>
              <a:buChar char="•"/>
            </a:pPr>
            <a:r>
              <a:rPr lang="en-US" sz="1200" baseline="0" dirty="0"/>
              <a:t>Enterprises can rely on Windows 10 IoT enterprise-grade security to help protect user identity through two-factor authentication, protect sensitive information through device data encryption, and protect unauthorized access through secured remote access.</a:t>
            </a:r>
          </a:p>
          <a:p>
            <a:pPr marL="171450" marR="0" indent="-171450">
              <a:lnSpc>
                <a:spcPct val="115000"/>
              </a:lnSpc>
              <a:spcBef>
                <a:spcPts val="0"/>
              </a:spcBef>
              <a:spcAft>
                <a:spcPts val="1000"/>
              </a:spcAft>
              <a:buFont typeface="Arial" panose="020B0604020202020204" pitchFamily="34" charset="0"/>
              <a:buChar char="•"/>
            </a:pPr>
            <a:r>
              <a:rPr lang="en-US" sz="1200" baseline="0" dirty="0"/>
              <a:t>Businesses can further lock down their devices for specific industry scenarios using Windows 10 IoT advanced lockdown capabilities – for example, authorizing a user role a specific set of LOB apps, limiting input device access on a kiosk, or blocking pop-ups on a digital sign.</a:t>
            </a:r>
          </a:p>
          <a:p>
            <a:pPr marL="171450" marR="0" indent="-171450">
              <a:lnSpc>
                <a:spcPct val="115000"/>
              </a:lnSpc>
              <a:spcBef>
                <a:spcPts val="0"/>
              </a:spcBef>
              <a:spcAft>
                <a:spcPts val="1000"/>
              </a:spcAft>
              <a:buFont typeface="Arial" panose="020B0604020202020204" pitchFamily="34" charset="0"/>
              <a:buChar char="•"/>
            </a:pPr>
            <a:r>
              <a:rPr lang="en-US" sz="1200" baseline="0" dirty="0"/>
              <a:t>Windows 10 IoT will be the platform on which Microsoft will continue to provide innovation and support for industry devices.</a:t>
            </a:r>
          </a:p>
          <a:p>
            <a:pPr marL="0" marR="0">
              <a:lnSpc>
                <a:spcPct val="115000"/>
              </a:lnSpc>
              <a:spcBef>
                <a:spcPts val="0"/>
              </a:spcBef>
              <a:spcAft>
                <a:spcPts val="1000"/>
              </a:spcAft>
            </a:pPr>
            <a:endParaRPr lang="en-US" sz="1200" baseline="0" dirty="0"/>
          </a:p>
          <a:p>
            <a:pPr marL="0" marR="0">
              <a:lnSpc>
                <a:spcPct val="115000"/>
              </a:lnSpc>
              <a:spcBef>
                <a:spcPts val="0"/>
              </a:spcBef>
              <a:spcAft>
                <a:spcPts val="1000"/>
              </a:spcAft>
            </a:pPr>
            <a:r>
              <a:rPr lang="en-US" sz="1200" baseline="0" dirty="0"/>
              <a:t>Connected</a:t>
            </a:r>
          </a:p>
          <a:p>
            <a:pPr marL="171450" marR="0" indent="-171450">
              <a:lnSpc>
                <a:spcPct val="115000"/>
              </a:lnSpc>
              <a:spcBef>
                <a:spcPts val="0"/>
              </a:spcBef>
              <a:spcAft>
                <a:spcPts val="1000"/>
              </a:spcAft>
              <a:buFont typeface="Arial" panose="020B0604020202020204" pitchFamily="34" charset="0"/>
              <a:buChar char="•"/>
            </a:pPr>
            <a:r>
              <a:rPr lang="en-US" sz="1200" baseline="0" dirty="0"/>
              <a:t>Businesses will able to use more retail peripherals with universal apps in Windows 10 IoT while developers will have access to additional industry-standard networking and GPIO support in building IoT devices.</a:t>
            </a:r>
          </a:p>
          <a:p>
            <a:pPr marL="171450" marR="0" indent="-171450">
              <a:lnSpc>
                <a:spcPct val="115000"/>
              </a:lnSpc>
              <a:spcBef>
                <a:spcPts val="0"/>
              </a:spcBef>
              <a:spcAft>
                <a:spcPts val="1000"/>
              </a:spcAft>
              <a:buFont typeface="Arial" panose="020B0604020202020204" pitchFamily="34" charset="0"/>
              <a:buChar char="•"/>
            </a:pPr>
            <a:r>
              <a:rPr lang="en-US" sz="1200" baseline="0" dirty="0"/>
              <a:t>Businesses will be able to connect Windows 10 IoT devices to Azure cloud services as well as other industry-standard cloud service providers.</a:t>
            </a:r>
          </a:p>
          <a:p>
            <a:pPr marL="171450" marR="0" indent="-171450">
              <a:lnSpc>
                <a:spcPct val="115000"/>
              </a:lnSpc>
              <a:spcBef>
                <a:spcPts val="0"/>
              </a:spcBef>
              <a:spcAft>
                <a:spcPts val="1000"/>
              </a:spcAft>
              <a:buFont typeface="Arial" panose="020B0604020202020204" pitchFamily="34" charset="0"/>
              <a:buChar char="•"/>
            </a:pPr>
            <a:r>
              <a:rPr lang="en-US" sz="1200" baseline="0" dirty="0"/>
              <a:t>Microsoft will deliver a unique Device-as-a-Service solution, providing device telemetry, configuration, and updates – all helping to combine devices + cloud and create ambient intelligence.</a:t>
            </a:r>
          </a:p>
          <a:p>
            <a:pPr marL="0" marR="0">
              <a:lnSpc>
                <a:spcPct val="115000"/>
              </a:lnSpc>
              <a:spcBef>
                <a:spcPts val="0"/>
              </a:spcBef>
              <a:spcAft>
                <a:spcPts val="1000"/>
              </a:spcAft>
            </a:pPr>
            <a:endParaRPr lang="en-US" sz="1200" baseline="0" dirty="0"/>
          </a:p>
          <a:p>
            <a:pPr marL="0" marR="0">
              <a:lnSpc>
                <a:spcPct val="115000"/>
              </a:lnSpc>
              <a:spcBef>
                <a:spcPts val="0"/>
              </a:spcBef>
              <a:spcAft>
                <a:spcPts val="1000"/>
              </a:spcAft>
            </a:pPr>
            <a:endParaRPr lang="en-US" sz="1200" dirty="0"/>
          </a:p>
          <a:p>
            <a:endParaRPr lang="en-US" sz="1200" kern="4000" spc="-100" dirty="0">
              <a:solidFill>
                <a:schemeClr val="bg1"/>
              </a:solidFill>
              <a:latin typeface="Segoe UI Light" pitchFamily="34" charset="0"/>
              <a:ea typeface="+mn-ea"/>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dirty="0">
              <a:solidFill>
                <a:schemeClr val="bg1"/>
              </a:solidFill>
              <a:ea typeface="Segoe UI" pitchFamily="34" charset="0"/>
              <a:cs typeface="Segoe UI Light" panose="020B0502040204020203" pitchFamily="34" charset="0"/>
            </a:endParaRPr>
          </a:p>
          <a:p>
            <a:endParaRPr lang="en-US" sz="1200" b="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5F27D4-9122-47BC-9AC6-5C9D2E3822B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40856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9.xml"/><Relationship Id="rId4" Type="http://schemas.openxmlformats.org/officeDocument/2006/relationships/image" Target="../media/image32.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2.bin"/></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11.xml"/><Relationship Id="rId4" Type="http://schemas.openxmlformats.org/officeDocument/2006/relationships/image" Target="../media/image32.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3.emf"/><Relationship Id="rId4" Type="http://schemas.openxmlformats.org/officeDocument/2006/relationships/oleObject" Target="../embeddings/oleObject3.bin"/></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38.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3.emf"/><Relationship Id="rId5" Type="http://schemas.openxmlformats.org/officeDocument/2006/relationships/oleObject" Target="../embeddings/oleObject6.bin"/><Relationship Id="rId4" Type="http://schemas.openxmlformats.org/officeDocument/2006/relationships/image" Target="../media/image37.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663982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00210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39828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373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880028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7476219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13699398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5518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78011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381243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0" y="-101125"/>
            <a:ext cx="12257148" cy="7029726"/>
          </a:xfrm>
          <a:prstGeom prst="rect">
            <a:avLst/>
          </a:prstGeom>
        </p:spPr>
      </p:pic>
      <p:sp>
        <p:nvSpPr>
          <p:cNvPr id="7" name="Rectangle 6"/>
          <p:cNvSpPr/>
          <p:nvPr/>
        </p:nvSpPr>
        <p:spPr>
          <a:xfrm>
            <a:off x="788851" y="3242583"/>
            <a:ext cx="4246949" cy="769511"/>
          </a:xfrm>
          <a:prstGeom prst="rect">
            <a:avLst/>
          </a:prstGeom>
        </p:spPr>
        <p:txBody>
          <a:bodyPr wrap="none" anchor="ctr">
            <a:spAutoFit/>
          </a:bodyPr>
          <a:lstStyle/>
          <a:p>
            <a:pPr algn="r" defTabSz="1142634" rtl="0" eaLnBrk="1" latinLnBrk="0" hangingPunct="1">
              <a:lnSpc>
                <a:spcPct val="90000"/>
              </a:lnSpc>
              <a:spcBef>
                <a:spcPct val="0"/>
              </a:spcBef>
              <a:buNone/>
            </a:pPr>
            <a:r>
              <a:rPr lang="en-US" sz="4901" b="0" kern="1200" cap="none" spc="-123"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4901" b="0" kern="1200" cap="none" spc="-123"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pic>
        <p:nvPicPr>
          <p:cNvPr id="8" name="Picture 7" descr="Identlockup.png"/>
          <p:cNvPicPr>
            <a:picLocks noChangeAspect="1"/>
          </p:cNvPicPr>
          <p:nvPr/>
        </p:nvPicPr>
        <p:blipFill rotWithShape="1">
          <a:blip r:embed="rId3">
            <a:extLst>
              <a:ext uri="{28A0092B-C50C-407E-A947-70E740481C1C}">
                <a14:useLocalDpi xmlns:a14="http://schemas.microsoft.com/office/drawing/2010/main" val="0"/>
              </a:ext>
            </a:extLst>
          </a:blip>
          <a:srcRect b="42439"/>
          <a:stretch/>
        </p:blipFill>
        <p:spPr>
          <a:xfrm>
            <a:off x="2123179" y="4064422"/>
            <a:ext cx="2912622" cy="1186614"/>
          </a:xfrm>
          <a:prstGeom prst="rect">
            <a:avLst/>
          </a:prstGeom>
        </p:spPr>
      </p:pic>
      <p:pic>
        <p:nvPicPr>
          <p:cNvPr id="6" name="Picture 5" descr="MSFT_logo_rgb_C-Wh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275012905"/>
      </p:ext>
    </p:extLst>
  </p:cSld>
  <p:clrMapOvr>
    <a:masterClrMapping/>
  </p:clrMapOvr>
  <p:transition spd="slow">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3" y="-93646"/>
            <a:ext cx="12257148" cy="7029726"/>
          </a:xfrm>
          <a:prstGeom prst="rect">
            <a:avLst/>
          </a:prstGeom>
        </p:spPr>
      </p:pic>
      <p:sp>
        <p:nvSpPr>
          <p:cNvPr id="12" name="Title 1"/>
          <p:cNvSpPr>
            <a:spLocks noGrp="1"/>
          </p:cNvSpPr>
          <p:nvPr>
            <p:ph type="title" hasCustomPrompt="1"/>
          </p:nvPr>
        </p:nvSpPr>
        <p:spPr>
          <a:xfrm>
            <a:off x="449269" y="4908936"/>
            <a:ext cx="8138662" cy="860040"/>
          </a:xfrm>
          <a:solidFill>
            <a:srgbClr val="ED5F19"/>
          </a:solidFill>
        </p:spPr>
        <p:txBody>
          <a:bodyPr anchor="ctr" anchorCtr="0">
            <a:normAutofit/>
          </a:bodyPr>
          <a:lstStyle>
            <a:lvl1pPr algn="l">
              <a:defRPr sz="4312"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270" y="2456081"/>
            <a:ext cx="9964668" cy="2452855"/>
          </a:xfrm>
          <a:solidFill>
            <a:srgbClr val="C74405"/>
          </a:solidFill>
          <a:ln>
            <a:noFill/>
          </a:ln>
        </p:spPr>
        <p:txBody>
          <a:bodyPr anchor="t" anchorCtr="0">
            <a:normAutofit/>
          </a:bodyPr>
          <a:lstStyle>
            <a:lvl1pPr marL="0" indent="0">
              <a:lnSpc>
                <a:spcPct val="90000"/>
              </a:lnSpc>
              <a:buNone/>
              <a:defRPr sz="7155">
                <a:solidFill>
                  <a:schemeClr val="bg1"/>
                </a:solidFill>
              </a:defRPr>
            </a:lvl1pPr>
            <a:lvl2pPr marL="609418" indent="0">
              <a:buNone/>
              <a:defRPr sz="2352">
                <a:solidFill>
                  <a:schemeClr val="tx1">
                    <a:tint val="75000"/>
                  </a:schemeClr>
                </a:solidFill>
              </a:defRPr>
            </a:lvl2pPr>
            <a:lvl3pPr marL="1218837" indent="0">
              <a:buNone/>
              <a:defRPr sz="2156">
                <a:solidFill>
                  <a:schemeClr val="tx1">
                    <a:tint val="75000"/>
                  </a:schemeClr>
                </a:solidFill>
              </a:defRPr>
            </a:lvl3pPr>
            <a:lvl4pPr marL="1828255" indent="0">
              <a:buNone/>
              <a:defRPr sz="1862">
                <a:solidFill>
                  <a:schemeClr val="tx1">
                    <a:tint val="75000"/>
                  </a:schemeClr>
                </a:solidFill>
              </a:defRPr>
            </a:lvl4pPr>
            <a:lvl5pPr marL="2437673" indent="0">
              <a:buNone/>
              <a:defRPr sz="1862">
                <a:solidFill>
                  <a:schemeClr val="tx1">
                    <a:tint val="75000"/>
                  </a:schemeClr>
                </a:solidFill>
              </a:defRPr>
            </a:lvl5pPr>
            <a:lvl6pPr marL="3047092" indent="0">
              <a:buNone/>
              <a:defRPr sz="1862">
                <a:solidFill>
                  <a:schemeClr val="tx1">
                    <a:tint val="75000"/>
                  </a:schemeClr>
                </a:solidFill>
              </a:defRPr>
            </a:lvl6pPr>
            <a:lvl7pPr marL="3656510" indent="0">
              <a:buNone/>
              <a:defRPr sz="1862">
                <a:solidFill>
                  <a:schemeClr val="tx1">
                    <a:tint val="75000"/>
                  </a:schemeClr>
                </a:solidFill>
              </a:defRPr>
            </a:lvl7pPr>
            <a:lvl8pPr marL="4265928" indent="0">
              <a:buNone/>
              <a:defRPr sz="1862">
                <a:solidFill>
                  <a:schemeClr val="tx1">
                    <a:tint val="75000"/>
                  </a:schemeClr>
                </a:solidFill>
              </a:defRPr>
            </a:lvl8pPr>
            <a:lvl9pPr marL="4875347" indent="0">
              <a:buNone/>
              <a:defRPr sz="1862">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87931" y="4908936"/>
            <a:ext cx="1826007" cy="860040"/>
          </a:xfrm>
          <a:solidFill>
            <a:srgbClr val="FEC914"/>
          </a:solidFill>
        </p:spPr>
        <p:txBody>
          <a:bodyPr anchor="ctr" anchorCtr="0">
            <a:normAutofit/>
          </a:bodyPr>
          <a:lstStyle>
            <a:lvl1pPr marL="0" indent="0">
              <a:buNone/>
              <a:defRPr sz="3920">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556750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3" y="-101125"/>
            <a:ext cx="12257148" cy="7029726"/>
          </a:xfrm>
          <a:prstGeom prst="rect">
            <a:avLst/>
          </a:prstGeom>
        </p:spPr>
      </p:pic>
      <p:sp>
        <p:nvSpPr>
          <p:cNvPr id="16" name="Title 1"/>
          <p:cNvSpPr>
            <a:spLocks noGrp="1"/>
          </p:cNvSpPr>
          <p:nvPr>
            <p:ph type="title" hasCustomPrompt="1"/>
          </p:nvPr>
        </p:nvSpPr>
        <p:spPr>
          <a:xfrm>
            <a:off x="589633"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355178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3" y="-101125"/>
            <a:ext cx="12257148" cy="7029726"/>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718980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3" y="0"/>
            <a:ext cx="12257148" cy="7029726"/>
          </a:xfrm>
          <a:prstGeom prst="rect">
            <a:avLst/>
          </a:prstGeom>
        </p:spPr>
      </p:pic>
      <p:sp>
        <p:nvSpPr>
          <p:cNvPr id="16" name="Title 1"/>
          <p:cNvSpPr>
            <a:spLocks noGrp="1"/>
          </p:cNvSpPr>
          <p:nvPr>
            <p:ph type="title" hasCustomPrompt="1"/>
          </p:nvPr>
        </p:nvSpPr>
        <p:spPr>
          <a:xfrm>
            <a:off x="557978" y="2821081"/>
            <a:ext cx="11045758" cy="1098762"/>
          </a:xfrm>
          <a:noFill/>
        </p:spPr>
        <p:txBody>
          <a:bodyPr wrap="square" tIns="91440" bIns="91440" anchor="b" anchorCtr="0">
            <a:spAutoFit/>
          </a:bodyPr>
          <a:lstStyle>
            <a:lvl1pPr>
              <a:defRPr lang="en-US" sz="6600" b="0" kern="1200" cap="none" spc="-98" baseline="0" dirty="0">
                <a:ln w="3175">
                  <a:noFill/>
                </a:ln>
                <a:solidFill>
                  <a:schemeClr val="bg1"/>
                </a:soli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176051"/>
            <a:ext cx="2238990" cy="823929"/>
          </a:xfrm>
          <a:prstGeom prst="rect">
            <a:avLst/>
          </a:prstGeom>
        </p:spPr>
      </p:pic>
      <p:sp>
        <p:nvSpPr>
          <p:cNvPr id="6" name="Text Placeholder 4"/>
          <p:cNvSpPr>
            <a:spLocks noGrp="1"/>
          </p:cNvSpPr>
          <p:nvPr>
            <p:ph type="body" sz="quarter" idx="12" hasCustomPrompt="1"/>
          </p:nvPr>
        </p:nvSpPr>
        <p:spPr>
          <a:xfrm>
            <a:off x="556420" y="4887114"/>
            <a:ext cx="11047315" cy="794064"/>
          </a:xfrm>
          <a:noFill/>
        </p:spPr>
        <p:txBody>
          <a:bodyPr wrap="square"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96202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3" y="-116690"/>
            <a:ext cx="12289173" cy="7048094"/>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130950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3" y="-116690"/>
            <a:ext cx="12289173" cy="7048094"/>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8642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58" y="-110612"/>
            <a:ext cx="12289173" cy="7048094"/>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1916544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53" y="-102830"/>
            <a:ext cx="12289173" cy="7048094"/>
          </a:xfrm>
          <a:prstGeom prst="rect">
            <a:avLst/>
          </a:prstGeom>
        </p:spPr>
      </p:pic>
      <p:sp>
        <p:nvSpPr>
          <p:cNvPr id="12" name="Text Placeholder 7"/>
          <p:cNvSpPr>
            <a:spLocks noGrp="1"/>
          </p:cNvSpPr>
          <p:nvPr>
            <p:ph type="body" sz="quarter" idx="10" hasCustomPrompt="1"/>
          </p:nvPr>
        </p:nvSpPr>
        <p:spPr>
          <a:xfrm>
            <a:off x="448485" y="95083"/>
            <a:ext cx="11034840" cy="737022"/>
          </a:xfrm>
          <a:ln>
            <a:solidFill>
              <a:srgbClr val="FFFFFF"/>
            </a:solidFill>
          </a:ln>
        </p:spPr>
        <p:txBody>
          <a:bodyPr anchor="ctr" anchorCtr="0">
            <a:noAutofit/>
          </a:bodyPr>
          <a:lstStyle>
            <a:lvl1pPr marL="0" indent="0">
              <a:buNone/>
              <a:defRPr sz="5293">
                <a:solidFill>
                  <a:schemeClr val="bg1"/>
                </a:solidFill>
              </a:defRPr>
            </a:lvl1pPr>
            <a:lvl2pPr marL="609418"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484" y="1030018"/>
            <a:ext cx="11630739" cy="4913582"/>
          </a:xfrm>
          <a:ln>
            <a:solidFill>
              <a:srgbClr val="FFFFFF"/>
            </a:solidFill>
          </a:ln>
        </p:spPr>
        <p:txBody>
          <a:bodyPr>
            <a:noAutofit/>
          </a:bodyPr>
          <a:lstStyle>
            <a:lvl1pPr marL="0" indent="0">
              <a:buNone/>
              <a:defRPr sz="3600">
                <a:solidFill>
                  <a:schemeClr val="tx1"/>
                </a:solidFill>
              </a:defRPr>
            </a:lvl1pPr>
            <a:lvl2pPr marL="609418" indent="0">
              <a:buNone/>
              <a:defRPr/>
            </a:lvl2pPr>
          </a:lstStyle>
          <a:p>
            <a:pPr lvl="0"/>
            <a:r>
              <a:rPr lang="en-US" dirty="0"/>
              <a:t>Body copy text</a:t>
            </a:r>
          </a:p>
        </p:txBody>
      </p:sp>
      <p:pic>
        <p:nvPicPr>
          <p:cNvPr id="6" name="Picture 5"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1878470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_New">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6" name="Picture 5"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
        <p:nvSpPr>
          <p:cNvPr id="5" name="Content Placeholder 4"/>
          <p:cNvSpPr>
            <a:spLocks noGrp="1"/>
          </p:cNvSpPr>
          <p:nvPr>
            <p:ph sz="quarter" idx="10"/>
          </p:nvPr>
        </p:nvSpPr>
        <p:spPr>
          <a:xfrm>
            <a:off x="192024" y="1252538"/>
            <a:ext cx="11695176" cy="2080826"/>
          </a:xfrm>
        </p:spPr>
        <p:txBody>
          <a:bodyPr/>
          <a:lstStyle>
            <a:lvl1pPr marL="0" indent="0">
              <a:buNone/>
              <a:defRPr sz="4000">
                <a:solidFill>
                  <a:schemeClr val="tx1"/>
                </a:solidFill>
              </a:defRPr>
            </a:lvl1pPr>
            <a:lvl2pPr marL="336049" indent="0">
              <a:buNone/>
              <a:defRPr sz="2400">
                <a:solidFill>
                  <a:schemeClr val="tx1"/>
                </a:solidFill>
              </a:defRPr>
            </a:lvl2pPr>
            <a:lvl3pPr marL="560082" indent="0">
              <a:buNone/>
              <a:defRPr sz="2000">
                <a:solidFill>
                  <a:schemeClr val="tx1"/>
                </a:solidFill>
              </a:defRPr>
            </a:lvl3pPr>
            <a:lvl4pPr marL="784116" indent="0">
              <a:buNone/>
              <a:defRPr sz="1800">
                <a:solidFill>
                  <a:schemeClr val="tx1"/>
                </a:solidFill>
              </a:defRPr>
            </a:lvl4pPr>
            <a:lvl5pPr marL="1008148" indent="0">
              <a:buNone/>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itle 8"/>
          <p:cNvSpPr>
            <a:spLocks noGrp="1"/>
          </p:cNvSpPr>
          <p:nvPr>
            <p:ph type="title"/>
          </p:nvPr>
        </p:nvSpPr>
        <p:spPr>
          <a:xfrm>
            <a:off x="192024" y="0"/>
            <a:ext cx="11695176" cy="1024128"/>
          </a:xfrm>
        </p:spPr>
        <p:txBody>
          <a:bodyPr anchor="ctr"/>
          <a:lstStyle>
            <a:lvl1pPr>
              <a:defRPr sz="4800"/>
            </a:lvl1pPr>
          </a:lstStyle>
          <a:p>
            <a:r>
              <a:rPr lang="en-US"/>
              <a:t>Click to edit Master title style</a:t>
            </a:r>
            <a:endParaRPr lang="en-AU"/>
          </a:p>
        </p:txBody>
      </p:sp>
    </p:spTree>
    <p:extLst>
      <p:ext uri="{BB962C8B-B14F-4D97-AF65-F5344CB8AC3E}">
        <p14:creationId xmlns:p14="http://schemas.microsoft.com/office/powerpoint/2010/main" val="29587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Content_New">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6" name="Picture 5"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
        <p:nvSpPr>
          <p:cNvPr id="5" name="Content Placeholder 4"/>
          <p:cNvSpPr>
            <a:spLocks noGrp="1"/>
          </p:cNvSpPr>
          <p:nvPr>
            <p:ph sz="quarter" idx="10"/>
          </p:nvPr>
        </p:nvSpPr>
        <p:spPr>
          <a:xfrm>
            <a:off x="192024" y="1252538"/>
            <a:ext cx="5385816" cy="2054922"/>
          </a:xfrm>
        </p:spPr>
        <p:txBody>
          <a:bodyPr/>
          <a:lstStyle>
            <a:lvl1pPr marL="0" indent="0">
              <a:buNone/>
              <a:defRPr>
                <a:solidFill>
                  <a:schemeClr val="tx1"/>
                </a:solidFill>
              </a:defRPr>
            </a:lvl1pPr>
            <a:lvl2pPr marL="336049" indent="0">
              <a:buNone/>
              <a:defRPr>
                <a:solidFill>
                  <a:schemeClr val="tx1"/>
                </a:solidFill>
              </a:defRPr>
            </a:lvl2pPr>
            <a:lvl3pPr marL="560082" indent="0">
              <a:buNone/>
              <a:defRPr>
                <a:solidFill>
                  <a:schemeClr val="tx1"/>
                </a:solidFill>
              </a:defRPr>
            </a:lvl3pPr>
            <a:lvl4pPr marL="784116" indent="0">
              <a:buNone/>
              <a:defRPr>
                <a:solidFill>
                  <a:schemeClr val="tx1"/>
                </a:solidFill>
              </a:defRPr>
            </a:lvl4pPr>
            <a:lvl5pPr marL="1008148"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itle 8"/>
          <p:cNvSpPr>
            <a:spLocks noGrp="1"/>
          </p:cNvSpPr>
          <p:nvPr>
            <p:ph type="title"/>
          </p:nvPr>
        </p:nvSpPr>
        <p:spPr>
          <a:xfrm>
            <a:off x="192024" y="0"/>
            <a:ext cx="11695176" cy="1024128"/>
          </a:xfrm>
        </p:spPr>
        <p:txBody>
          <a:bodyPr anchor="ctr"/>
          <a:lstStyle>
            <a:lvl1pPr>
              <a:defRPr sz="4800"/>
            </a:lvl1pPr>
          </a:lstStyle>
          <a:p>
            <a:r>
              <a:rPr lang="en-US"/>
              <a:t>Click to edit Master title style</a:t>
            </a:r>
            <a:endParaRPr lang="en-AU"/>
          </a:p>
        </p:txBody>
      </p:sp>
      <p:sp>
        <p:nvSpPr>
          <p:cNvPr id="7" name="Content Placeholder 4"/>
          <p:cNvSpPr>
            <a:spLocks noGrp="1"/>
          </p:cNvSpPr>
          <p:nvPr>
            <p:ph sz="quarter" idx="11"/>
          </p:nvPr>
        </p:nvSpPr>
        <p:spPr>
          <a:xfrm>
            <a:off x="6501384" y="1252538"/>
            <a:ext cx="5385816" cy="2054922"/>
          </a:xfrm>
        </p:spPr>
        <p:txBody>
          <a:bodyPr/>
          <a:lstStyle>
            <a:lvl1pPr marL="0" indent="0">
              <a:buNone/>
              <a:defRPr>
                <a:solidFill>
                  <a:schemeClr val="tx1"/>
                </a:solidFill>
              </a:defRPr>
            </a:lvl1pPr>
            <a:lvl2pPr marL="336049" indent="0">
              <a:buNone/>
              <a:defRPr>
                <a:solidFill>
                  <a:schemeClr val="tx1"/>
                </a:solidFill>
              </a:defRPr>
            </a:lvl2pPr>
            <a:lvl3pPr marL="560082" indent="0">
              <a:buNone/>
              <a:defRPr>
                <a:solidFill>
                  <a:schemeClr val="tx1"/>
                </a:solidFill>
              </a:defRPr>
            </a:lvl3pPr>
            <a:lvl4pPr marL="784116" indent="0">
              <a:buNone/>
              <a:defRPr>
                <a:solidFill>
                  <a:schemeClr val="tx1"/>
                </a:solidFill>
              </a:defRPr>
            </a:lvl4pPr>
            <a:lvl5pPr marL="1008148"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46923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_New">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6" name="Picture 5"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
        <p:nvSpPr>
          <p:cNvPr id="9" name="Title 8"/>
          <p:cNvSpPr>
            <a:spLocks noGrp="1"/>
          </p:cNvSpPr>
          <p:nvPr>
            <p:ph type="title"/>
          </p:nvPr>
        </p:nvSpPr>
        <p:spPr>
          <a:xfrm>
            <a:off x="192024" y="0"/>
            <a:ext cx="11695176" cy="1024128"/>
          </a:xfrm>
        </p:spPr>
        <p:txBody>
          <a:bodyPr anchor="ctr"/>
          <a:lstStyle>
            <a:lvl1pPr>
              <a:defRPr sz="4800"/>
            </a:lvl1pPr>
          </a:lstStyle>
          <a:p>
            <a:r>
              <a:rPr lang="en-US"/>
              <a:t>Click to edit Master title style</a:t>
            </a:r>
            <a:endParaRPr lang="en-AU"/>
          </a:p>
        </p:txBody>
      </p:sp>
    </p:spTree>
    <p:extLst>
      <p:ext uri="{BB962C8B-B14F-4D97-AF65-F5344CB8AC3E}">
        <p14:creationId xmlns:p14="http://schemas.microsoft.com/office/powerpoint/2010/main" val="655264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23" y="-85863"/>
            <a:ext cx="12257149" cy="7029726"/>
          </a:xfrm>
          <a:prstGeom prst="rect">
            <a:avLst/>
          </a:prstGeom>
        </p:spPr>
      </p:pic>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25182550"/>
      </p:ext>
    </p:extLst>
  </p:cSld>
  <p:clrMapOvr>
    <a:masterClrMapping/>
  </p:clrMapOvr>
  <p:transition spd="slow">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3" y="-106721"/>
            <a:ext cx="12289173" cy="7048094"/>
          </a:xfrm>
          <a:prstGeom prst="rect">
            <a:avLst/>
          </a:prstGeom>
        </p:spPr>
      </p:pic>
      <p:sp>
        <p:nvSpPr>
          <p:cNvPr id="2" name="Title 1"/>
          <p:cNvSpPr>
            <a:spLocks noGrp="1"/>
          </p:cNvSpPr>
          <p:nvPr>
            <p:ph type="title" hasCustomPrompt="1"/>
          </p:nvPr>
        </p:nvSpPr>
        <p:spPr>
          <a:xfrm>
            <a:off x="236763" y="-106720"/>
            <a:ext cx="11685212" cy="1083942"/>
          </a:xfrm>
        </p:spPr>
        <p:txBody>
          <a:bodyPr anchor="ctr"/>
          <a:lstStyle>
            <a:lvl1pPr>
              <a:defRPr baseline="0">
                <a:solidFill>
                  <a:schemeClr val="tx1"/>
                </a:solidFill>
              </a:defRPr>
            </a:lvl1pPr>
          </a:lstStyle>
          <a:p>
            <a:r>
              <a:rPr lang="en-US" dirty="0"/>
              <a:t>Slide for developer code</a:t>
            </a: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
        <p:nvSpPr>
          <p:cNvPr id="7" name="Rectangle 6"/>
          <p:cNvSpPr/>
          <p:nvPr userDrawn="1"/>
        </p:nvSpPr>
        <p:spPr bwMode="hidden">
          <a:xfrm>
            <a:off x="-54062" y="1155939"/>
            <a:ext cx="12289172" cy="578543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l" defTabSz="914099" fontAlgn="base">
              <a:spcBef>
                <a:spcPct val="0"/>
              </a:spcBef>
              <a:spcAft>
                <a:spcPct val="0"/>
              </a:spcAft>
            </a:pPr>
            <a:endParaRPr lang="en-US" sz="2000" dirty="0" err="1">
              <a:solidFill>
                <a:schemeClr val="bg1"/>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2200330539"/>
      </p:ext>
    </p:extLst>
  </p:cSld>
  <p:clrMapOvr>
    <a:masterClrMapping/>
  </p:clrMapOvr>
  <p:transition spd="slow">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4" y="-101125"/>
            <a:ext cx="12289173" cy="7048094"/>
          </a:xfrm>
          <a:prstGeom prst="rect">
            <a:avLst/>
          </a:prstGeom>
        </p:spPr>
      </p:pic>
      <p:sp>
        <p:nvSpPr>
          <p:cNvPr id="11" name="Text Box 3"/>
          <p:cNvSpPr txBox="1">
            <a:spLocks noChangeArrowheads="1"/>
          </p:cNvSpPr>
          <p:nvPr/>
        </p:nvSpPr>
        <p:spPr bwMode="white">
          <a:xfrm>
            <a:off x="6306135" y="5298986"/>
            <a:ext cx="5296610" cy="1299296"/>
          </a:xfrm>
          <a:prstGeom prst="rect">
            <a:avLst/>
          </a:prstGeom>
          <a:noFill/>
          <a:ln w="12700">
            <a:noFill/>
            <a:miter lim="800000"/>
            <a:headEnd type="none" w="sm" len="sm"/>
            <a:tailEnd type="none" w="sm" len="sm"/>
          </a:ln>
          <a:effectLst/>
        </p:spPr>
        <p:txBody>
          <a:bodyPr vert="horz" wrap="square" lIns="243764" tIns="195011" rIns="243764" bIns="195011" numCol="1" anchor="t" anchorCtr="0" compatLnSpc="1">
            <a:prstTxWarp prst="textNoShape">
              <a:avLst/>
            </a:prstTxWarp>
            <a:spAutoFit/>
          </a:bodyPr>
          <a:lstStyle/>
          <a:p>
            <a:pPr algn="r" defTabSz="1242583" eaLnBrk="0" hangingPunct="0"/>
            <a:r>
              <a:rPr lang="en-US" sz="980" kern="1200" dirty="0">
                <a:solidFill>
                  <a:schemeClr val="bg1"/>
                </a:solidFill>
                <a:cs typeface="Segoe UI" pitchFamily="34" charset="0"/>
              </a:rPr>
              <a:t>© 2015 Microsoft Corporation. All rights reserved.</a:t>
            </a:r>
          </a:p>
          <a:p>
            <a:pPr algn="r" defTabSz="1242683" eaLnBrk="0" hangingPunct="0"/>
            <a:r>
              <a:rPr lang="en-US" sz="980" kern="1200" dirty="0">
                <a:solidFill>
                  <a:schemeClr val="bg1"/>
                </a:solidFill>
                <a:cs typeface="Segoe UI" pitchFamily="34" charset="0"/>
              </a:rPr>
              <a:t>Microsoft, Windows and other product names are or may be registered trademarks and/or trademarks in the U.S. and/or other countries.</a:t>
            </a:r>
          </a:p>
          <a:p>
            <a:pPr algn="r" defTabSz="1242683" eaLnBrk="0" hangingPunct="0"/>
            <a:r>
              <a:rPr lang="en-US" sz="980" kern="1200" dirty="0">
                <a:solidFill>
                  <a:schemeClr val="bg1"/>
                </a:solidFill>
                <a:cs typeface="Segoe UI" pitchFamily="34" charset="0"/>
              </a:rPr>
              <a:t>MICROSOFT MAKES NO WARRANTIES, EXPRESS, IMPLIED OR STATUTORY, </a:t>
            </a:r>
            <a:br>
              <a:rPr lang="en-US" sz="980" kern="1200" dirty="0">
                <a:solidFill>
                  <a:schemeClr val="bg1"/>
                </a:solidFill>
                <a:cs typeface="Segoe UI" pitchFamily="34" charset="0"/>
              </a:rPr>
            </a:br>
            <a:r>
              <a:rPr lang="en-US" sz="980" kern="1200" dirty="0">
                <a:solidFill>
                  <a:schemeClr val="bg1"/>
                </a:solidFill>
                <a:cs typeface="Segoe UI" pitchFamily="34" charset="0"/>
              </a:rPr>
              <a:t>AS TO THE INFORMATION IN THIS PRESENTATION.</a:t>
            </a:r>
          </a:p>
          <a:p>
            <a:pPr algn="r" defTabSz="1242583" eaLnBrk="0" hangingPunct="0"/>
            <a:r>
              <a:rPr lang="en-US" sz="980" kern="120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99845"/>
            <a:ext cx="6076173" cy="2235978"/>
          </a:xfrm>
          <a:prstGeom prst="rect">
            <a:avLst/>
          </a:prstGeom>
        </p:spPr>
      </p:pic>
    </p:spTree>
    <p:extLst>
      <p:ext uri="{BB962C8B-B14F-4D97-AF65-F5344CB8AC3E}">
        <p14:creationId xmlns:p14="http://schemas.microsoft.com/office/powerpoint/2010/main" val="938609894"/>
      </p:ext>
    </p:extLst>
  </p:cSld>
  <p:clrMapOvr>
    <a:overrideClrMapping bg1="lt1" tx1="dk1" bg2="lt2" tx2="dk2" accent1="accent1" accent2="accent2" accent3="accent3" accent4="accent4" accent5="accent5" accent6="accent6" hlink="hlink" folHlink="folHlink"/>
  </p:clrMapOvr>
  <p:transition spd="slow">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74" y="6081883"/>
            <a:ext cx="12289173" cy="871164"/>
          </a:xfrm>
          <a:prstGeom prst="rect">
            <a:avLst/>
          </a:prstGeom>
        </p:spPr>
      </p:pic>
      <p:sp>
        <p:nvSpPr>
          <p:cNvPr id="12" name="Text Placeholder 7"/>
          <p:cNvSpPr>
            <a:spLocks noGrp="1"/>
          </p:cNvSpPr>
          <p:nvPr>
            <p:ph type="body" sz="quarter" idx="10" hasCustomPrompt="1"/>
          </p:nvPr>
        </p:nvSpPr>
        <p:spPr>
          <a:xfrm>
            <a:off x="448485" y="1411818"/>
            <a:ext cx="11034840" cy="1829217"/>
          </a:xfrm>
          <a:ln>
            <a:solidFill>
              <a:srgbClr val="FFFFFF"/>
            </a:solidFill>
          </a:ln>
        </p:spPr>
        <p:txBody>
          <a:bodyPr anchor="ctr" anchorCtr="0">
            <a:noAutofit/>
          </a:bodyPr>
          <a:lstStyle>
            <a:lvl1pPr marL="0" indent="0">
              <a:buNone/>
              <a:defRPr sz="5293"/>
            </a:lvl1pPr>
            <a:lvl2pPr marL="609418"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485" y="3387028"/>
            <a:ext cx="11034840" cy="2467852"/>
          </a:xfrm>
          <a:ln>
            <a:solidFill>
              <a:srgbClr val="FFFFFF"/>
            </a:solidFill>
          </a:ln>
        </p:spPr>
        <p:txBody>
          <a:bodyPr>
            <a:noAutofit/>
          </a:bodyPr>
          <a:lstStyle>
            <a:lvl1pPr marL="0" indent="0">
              <a:buNone/>
              <a:defRPr sz="3136"/>
            </a:lvl1pPr>
            <a:lvl2pPr marL="609418" indent="0">
              <a:buNone/>
              <a:defRPr/>
            </a:lvl2pPr>
          </a:lstStyle>
          <a:p>
            <a:pPr lvl="0"/>
            <a:r>
              <a:rPr lang="en-US" dirty="0"/>
              <a:t>Body copy text</a:t>
            </a:r>
          </a:p>
        </p:txBody>
      </p:sp>
      <p:pic>
        <p:nvPicPr>
          <p:cNvPr id="8" name="Picture 7" descr="MSFT_logo_rgb_C-Wh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1012594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5499357"/>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468" y="6112611"/>
            <a:ext cx="107541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6012" y="918682"/>
            <a:ext cx="4014894" cy="5020636"/>
          </a:xfrm>
          <a:prstGeom prst="rect">
            <a:avLst/>
          </a:prstGeom>
        </p:spPr>
      </p:pic>
    </p:spTree>
    <p:extLst>
      <p:ext uri="{BB962C8B-B14F-4D97-AF65-F5344CB8AC3E}">
        <p14:creationId xmlns:p14="http://schemas.microsoft.com/office/powerpoint/2010/main" val="366264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690030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76498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47548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solidFill>
                  <a:schemeClr val="tx1"/>
                </a:soli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9242529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0346851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tx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218525"/>
            <a:ext cx="10720676" cy="1181477"/>
          </a:xfrm>
          <a:prstGeom prst="rect">
            <a:avLst/>
          </a:prstGeom>
        </p:spPr>
        <p:txBody>
          <a:bodyPr anchor="ctr"/>
          <a:lstStyle>
            <a:lvl1pPr marL="0" indent="0" algn="l">
              <a:buNone/>
              <a:defRPr sz="7197" baseline="0">
                <a:solidFill>
                  <a:schemeClr val="tx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532168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54424"/>
            <a:ext cx="1323644" cy="448317"/>
          </a:xfrm>
          <a:prstGeom prst="rect">
            <a:avLst/>
          </a:prstGeom>
        </p:spPr>
      </p:pic>
    </p:spTree>
    <p:extLst>
      <p:ext uri="{BB962C8B-B14F-4D97-AF65-F5344CB8AC3E}">
        <p14:creationId xmlns:p14="http://schemas.microsoft.com/office/powerpoint/2010/main" val="212533700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0" y="-101125"/>
            <a:ext cx="12257148" cy="7029726"/>
          </a:xfrm>
          <a:prstGeom prst="rect">
            <a:avLst/>
          </a:prstGeom>
        </p:spPr>
      </p:pic>
      <p:sp>
        <p:nvSpPr>
          <p:cNvPr id="7" name="Rectangle 6"/>
          <p:cNvSpPr/>
          <p:nvPr userDrawn="1"/>
        </p:nvSpPr>
        <p:spPr>
          <a:xfrm>
            <a:off x="788851" y="3242583"/>
            <a:ext cx="4246949" cy="769511"/>
          </a:xfrm>
          <a:prstGeom prst="rect">
            <a:avLst/>
          </a:prstGeom>
        </p:spPr>
        <p:txBody>
          <a:bodyPr wrap="none" anchor="ctr">
            <a:spAutoFit/>
          </a:bodyPr>
          <a:lstStyle/>
          <a:p>
            <a:pPr algn="r" defTabSz="1142634">
              <a:lnSpc>
                <a:spcPct val="90000"/>
              </a:lnSpc>
              <a:spcBef>
                <a:spcPct val="0"/>
              </a:spcBef>
            </a:pPr>
            <a:r>
              <a:rPr lang="en-US" sz="4901"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a:extLst>
              <a:ext uri="{28A0092B-C50C-407E-A947-70E740481C1C}">
                <a14:useLocalDpi xmlns:a14="http://schemas.microsoft.com/office/drawing/2010/main" val="0"/>
              </a:ext>
            </a:extLst>
          </a:blip>
          <a:srcRect b="42439"/>
          <a:stretch/>
        </p:blipFill>
        <p:spPr>
          <a:xfrm>
            <a:off x="2123179" y="4064422"/>
            <a:ext cx="2912622" cy="1186614"/>
          </a:xfrm>
          <a:prstGeom prst="rect">
            <a:avLst/>
          </a:prstGeom>
        </p:spPr>
      </p:pic>
      <p:pic>
        <p:nvPicPr>
          <p:cNvPr id="6" name="Picture 5" descr="MSFT_logo_rgb_C-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292446173"/>
      </p:ext>
    </p:extLst>
  </p:cSld>
  <p:clrMapOvr>
    <a:masterClrMapping/>
  </p:clrMapOvr>
  <p:transition spd="slow">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23" y="-93646"/>
            <a:ext cx="12257148" cy="7029726"/>
          </a:xfrm>
          <a:prstGeom prst="rect">
            <a:avLst/>
          </a:prstGeom>
        </p:spPr>
      </p:pic>
      <p:sp>
        <p:nvSpPr>
          <p:cNvPr id="12" name="Title 1"/>
          <p:cNvSpPr>
            <a:spLocks noGrp="1"/>
          </p:cNvSpPr>
          <p:nvPr>
            <p:ph type="title" hasCustomPrompt="1"/>
          </p:nvPr>
        </p:nvSpPr>
        <p:spPr>
          <a:xfrm>
            <a:off x="449269" y="4908936"/>
            <a:ext cx="8138662" cy="860040"/>
          </a:xfrm>
          <a:solidFill>
            <a:srgbClr val="ED5F19"/>
          </a:solidFill>
        </p:spPr>
        <p:txBody>
          <a:bodyPr anchor="ctr" anchorCtr="0">
            <a:normAutofit/>
          </a:bodyPr>
          <a:lstStyle>
            <a:lvl1pPr algn="l">
              <a:defRPr sz="4312"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270" y="2456081"/>
            <a:ext cx="9964668" cy="2452855"/>
          </a:xfrm>
          <a:solidFill>
            <a:srgbClr val="C74405"/>
          </a:solidFill>
          <a:ln>
            <a:noFill/>
          </a:ln>
        </p:spPr>
        <p:txBody>
          <a:bodyPr anchor="t" anchorCtr="0">
            <a:normAutofit/>
          </a:bodyPr>
          <a:lstStyle>
            <a:lvl1pPr marL="0" indent="0">
              <a:lnSpc>
                <a:spcPct val="90000"/>
              </a:lnSpc>
              <a:buNone/>
              <a:defRPr sz="6600">
                <a:solidFill>
                  <a:schemeClr val="bg1"/>
                </a:solidFill>
              </a:defRPr>
            </a:lvl1pPr>
            <a:lvl2pPr marL="609418" indent="0">
              <a:buNone/>
              <a:defRPr sz="2352">
                <a:solidFill>
                  <a:schemeClr val="tx1">
                    <a:tint val="75000"/>
                  </a:schemeClr>
                </a:solidFill>
              </a:defRPr>
            </a:lvl2pPr>
            <a:lvl3pPr marL="1218837" indent="0">
              <a:buNone/>
              <a:defRPr sz="2156">
                <a:solidFill>
                  <a:schemeClr val="tx1">
                    <a:tint val="75000"/>
                  </a:schemeClr>
                </a:solidFill>
              </a:defRPr>
            </a:lvl3pPr>
            <a:lvl4pPr marL="1828255" indent="0">
              <a:buNone/>
              <a:defRPr sz="1862">
                <a:solidFill>
                  <a:schemeClr val="tx1">
                    <a:tint val="75000"/>
                  </a:schemeClr>
                </a:solidFill>
              </a:defRPr>
            </a:lvl4pPr>
            <a:lvl5pPr marL="2437673" indent="0">
              <a:buNone/>
              <a:defRPr sz="1862">
                <a:solidFill>
                  <a:schemeClr val="tx1">
                    <a:tint val="75000"/>
                  </a:schemeClr>
                </a:solidFill>
              </a:defRPr>
            </a:lvl5pPr>
            <a:lvl6pPr marL="3047092" indent="0">
              <a:buNone/>
              <a:defRPr sz="1862">
                <a:solidFill>
                  <a:schemeClr val="tx1">
                    <a:tint val="75000"/>
                  </a:schemeClr>
                </a:solidFill>
              </a:defRPr>
            </a:lvl6pPr>
            <a:lvl7pPr marL="3656510" indent="0">
              <a:buNone/>
              <a:defRPr sz="1862">
                <a:solidFill>
                  <a:schemeClr val="tx1">
                    <a:tint val="75000"/>
                  </a:schemeClr>
                </a:solidFill>
              </a:defRPr>
            </a:lvl7pPr>
            <a:lvl8pPr marL="4265928" indent="0">
              <a:buNone/>
              <a:defRPr sz="1862">
                <a:solidFill>
                  <a:schemeClr val="tx1">
                    <a:tint val="75000"/>
                  </a:schemeClr>
                </a:solidFill>
              </a:defRPr>
            </a:lvl8pPr>
            <a:lvl9pPr marL="4875347" indent="0">
              <a:buNone/>
              <a:defRPr sz="1862">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87931" y="4908936"/>
            <a:ext cx="1826007" cy="860040"/>
          </a:xfrm>
          <a:solidFill>
            <a:srgbClr val="FEC914"/>
          </a:solidFill>
        </p:spPr>
        <p:txBody>
          <a:bodyPr anchor="ctr" anchorCtr="0">
            <a:normAutofit/>
          </a:bodyPr>
          <a:lstStyle>
            <a:lvl1pPr marL="0" indent="0">
              <a:buNone/>
              <a:defRPr sz="3920">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154733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23" y="-101125"/>
            <a:ext cx="12257148" cy="7029726"/>
          </a:xfrm>
          <a:prstGeom prst="rect">
            <a:avLst/>
          </a:prstGeom>
        </p:spPr>
      </p:pic>
      <p:sp>
        <p:nvSpPr>
          <p:cNvPr id="16" name="Title 1"/>
          <p:cNvSpPr>
            <a:spLocks noGrp="1"/>
          </p:cNvSpPr>
          <p:nvPr>
            <p:ph type="title" hasCustomPrompt="1"/>
          </p:nvPr>
        </p:nvSpPr>
        <p:spPr>
          <a:xfrm>
            <a:off x="589633"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651318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23" y="-101125"/>
            <a:ext cx="12257148" cy="7029726"/>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2264150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Demo slide">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43" y="-116690"/>
            <a:ext cx="12289173" cy="7048094"/>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295218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58" y="-110612"/>
            <a:ext cx="12289173" cy="7048094"/>
          </a:xfrm>
          <a:prstGeom prst="rect">
            <a:avLst/>
          </a:prstGeom>
        </p:spPr>
      </p:pic>
      <p:sp>
        <p:nvSpPr>
          <p:cNvPr id="16" name="Title 1"/>
          <p:cNvSpPr>
            <a:spLocks noGrp="1"/>
          </p:cNvSpPr>
          <p:nvPr>
            <p:ph type="title" hasCustomPrompt="1"/>
          </p:nvPr>
        </p:nvSpPr>
        <p:spPr>
          <a:xfrm>
            <a:off x="589633" y="2084173"/>
            <a:ext cx="9856549" cy="1176761"/>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10861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53" y="-102830"/>
            <a:ext cx="12289173" cy="7048094"/>
          </a:xfrm>
          <a:prstGeom prst="rect">
            <a:avLst/>
          </a:prstGeom>
        </p:spPr>
      </p:pic>
      <p:sp>
        <p:nvSpPr>
          <p:cNvPr id="12" name="Text Placeholder 7"/>
          <p:cNvSpPr>
            <a:spLocks noGrp="1"/>
          </p:cNvSpPr>
          <p:nvPr>
            <p:ph type="body" sz="quarter" idx="10" hasCustomPrompt="1"/>
          </p:nvPr>
        </p:nvSpPr>
        <p:spPr>
          <a:xfrm>
            <a:off x="448485" y="1411818"/>
            <a:ext cx="11034840" cy="1829217"/>
          </a:xfrm>
          <a:ln>
            <a:solidFill>
              <a:srgbClr val="FFFFFF"/>
            </a:solidFill>
          </a:ln>
        </p:spPr>
        <p:txBody>
          <a:bodyPr anchor="ctr" anchorCtr="0">
            <a:noAutofit/>
          </a:bodyPr>
          <a:lstStyle>
            <a:lvl1pPr marL="0" indent="0">
              <a:buNone/>
              <a:defRPr sz="5293">
                <a:solidFill>
                  <a:schemeClr val="tx1"/>
                </a:solidFill>
              </a:defRPr>
            </a:lvl1pPr>
            <a:lvl2pPr marL="609418"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485" y="3387028"/>
            <a:ext cx="11034840" cy="2467852"/>
          </a:xfrm>
          <a:ln>
            <a:solidFill>
              <a:srgbClr val="FFFFFF"/>
            </a:solidFill>
          </a:ln>
        </p:spPr>
        <p:txBody>
          <a:bodyPr>
            <a:noAutofit/>
          </a:bodyPr>
          <a:lstStyle>
            <a:lvl1pPr marL="0" indent="0">
              <a:buNone/>
              <a:defRPr sz="3136">
                <a:solidFill>
                  <a:schemeClr val="tx1"/>
                </a:solidFill>
              </a:defRPr>
            </a:lvl1pPr>
            <a:lvl2pPr marL="609418"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596865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23" y="-85863"/>
            <a:ext cx="12257149" cy="7029726"/>
          </a:xfrm>
          <a:prstGeom prst="rect">
            <a:avLst/>
          </a:prstGeom>
        </p:spPr>
      </p:pic>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8624413"/>
      </p:ext>
    </p:extLst>
  </p:cSld>
  <p:clrMapOvr>
    <a:masterClrMapping/>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63" y="-106721"/>
            <a:ext cx="12289173" cy="7048094"/>
          </a:xfrm>
          <a:prstGeom prst="rect">
            <a:avLst/>
          </a:prstGeom>
        </p:spPr>
      </p:pic>
      <p:sp>
        <p:nvSpPr>
          <p:cNvPr id="2" name="Title 1"/>
          <p:cNvSpPr>
            <a:spLocks noGrp="1"/>
          </p:cNvSpPr>
          <p:nvPr>
            <p:ph type="title" hasCustomPrompt="1"/>
          </p:nvPr>
        </p:nvSpPr>
        <p:spPr>
          <a:xfrm>
            <a:off x="236763" y="-106720"/>
            <a:ext cx="11685212" cy="1090922"/>
          </a:xfrm>
        </p:spPr>
        <p:txBody>
          <a:bodyPr anchor="ctr"/>
          <a:lstStyle>
            <a:lvl1pPr>
              <a:defRPr baseline="0"/>
            </a:lvl1pPr>
          </a:lstStyle>
          <a:p>
            <a:r>
              <a:rPr lang="en-US" dirty="0"/>
              <a:t>Slide for developer code</a:t>
            </a:r>
          </a:p>
        </p:txBody>
      </p:sp>
      <p:sp>
        <p:nvSpPr>
          <p:cNvPr id="5" name="Text Placeholder 4"/>
          <p:cNvSpPr>
            <a:spLocks noGrp="1"/>
          </p:cNvSpPr>
          <p:nvPr>
            <p:ph type="body" sz="quarter" idx="10"/>
          </p:nvPr>
        </p:nvSpPr>
        <p:spPr>
          <a:xfrm>
            <a:off x="-76372" y="984203"/>
            <a:ext cx="12311482" cy="5957170"/>
          </a:xfrm>
          <a:solidFill>
            <a:schemeClr val="tx1"/>
          </a:solidFill>
        </p:spPr>
        <p:txBody>
          <a:bodyPr>
            <a:noAutofit/>
          </a:bodyPr>
          <a:lstStyle>
            <a:lvl1pPr marL="0"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68171"/>
      </p:ext>
    </p:extLst>
  </p:cSld>
  <p:clrMapOvr>
    <a:masterClrMapping/>
  </p:clrMapOvr>
  <p:transition spd="slow">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74" y="-101125"/>
            <a:ext cx="12289173" cy="7048094"/>
          </a:xfrm>
          <a:prstGeom prst="rect">
            <a:avLst/>
          </a:prstGeom>
        </p:spPr>
      </p:pic>
      <p:sp>
        <p:nvSpPr>
          <p:cNvPr id="11" name="Text Box 3"/>
          <p:cNvSpPr txBox="1">
            <a:spLocks noChangeArrowheads="1"/>
          </p:cNvSpPr>
          <p:nvPr userDrawn="1"/>
        </p:nvSpPr>
        <p:spPr bwMode="white">
          <a:xfrm>
            <a:off x="6306135" y="5298986"/>
            <a:ext cx="5296610" cy="1299296"/>
          </a:xfrm>
          <a:prstGeom prst="rect">
            <a:avLst/>
          </a:prstGeom>
          <a:noFill/>
          <a:ln w="12700">
            <a:noFill/>
            <a:miter lim="800000"/>
            <a:headEnd type="none" w="sm" len="sm"/>
            <a:tailEnd type="none" w="sm" len="sm"/>
          </a:ln>
          <a:effectLst/>
        </p:spPr>
        <p:txBody>
          <a:bodyPr vert="horz" wrap="square" lIns="243764" tIns="195011" rIns="243764" bIns="195011" numCol="1" anchor="t" anchorCtr="0" compatLnSpc="1">
            <a:prstTxWarp prst="textNoShape">
              <a:avLst/>
            </a:prstTxWarp>
            <a:spAutoFit/>
          </a:bodyPr>
          <a:lstStyle/>
          <a:p>
            <a:pPr algn="r" defTabSz="1242583" eaLnBrk="0" hangingPunct="0"/>
            <a:r>
              <a:rPr lang="en-US" sz="980" dirty="0">
                <a:solidFill>
                  <a:srgbClr val="FFFFFF"/>
                </a:solidFill>
                <a:latin typeface="Segoe UI"/>
                <a:cs typeface="Segoe UI" pitchFamily="34" charset="0"/>
              </a:rPr>
              <a:t>© 2015 Microsoft Corporation. All rights reserved.</a:t>
            </a:r>
          </a:p>
          <a:p>
            <a:pPr algn="r" defTabSz="1242683" eaLnBrk="0" hangingPunct="0"/>
            <a:r>
              <a:rPr lang="en-US" sz="980" dirty="0">
                <a:solidFill>
                  <a:srgbClr val="FFFFFF"/>
                </a:solidFill>
                <a:latin typeface="Segoe UI"/>
                <a:cs typeface="Segoe UI" pitchFamily="34" charset="0"/>
              </a:rPr>
              <a:t>Microsoft, Windows and other product names are or may be registered trademarks and/or trademarks in the U.S. and/or other countries.</a:t>
            </a:r>
          </a:p>
          <a:p>
            <a:pPr algn="r" defTabSz="1242683" eaLnBrk="0" hangingPunct="0"/>
            <a:r>
              <a:rPr lang="en-US" sz="980" dirty="0">
                <a:solidFill>
                  <a:srgbClr val="FFFFFF"/>
                </a:solidFill>
                <a:latin typeface="Segoe UI"/>
                <a:cs typeface="Segoe UI" pitchFamily="34" charset="0"/>
              </a:rPr>
              <a:t>MICROSOFT MAKES NO WARRANTIES, EXPRESS, IMPLIED OR STATUTORY, </a:t>
            </a:r>
            <a:br>
              <a:rPr lang="en-US" sz="980" dirty="0">
                <a:solidFill>
                  <a:srgbClr val="FFFFFF"/>
                </a:solidFill>
                <a:latin typeface="Segoe UI"/>
                <a:cs typeface="Segoe UI" pitchFamily="34" charset="0"/>
              </a:rPr>
            </a:br>
            <a:r>
              <a:rPr lang="en-US" sz="980" dirty="0">
                <a:solidFill>
                  <a:srgbClr val="FFFFFF"/>
                </a:solidFill>
                <a:latin typeface="Segoe UI"/>
                <a:cs typeface="Segoe UI" pitchFamily="34" charset="0"/>
              </a:rPr>
              <a:t>AS TO THE INFORMATION IN THIS PRESENTATION.</a:t>
            </a:r>
          </a:p>
          <a:p>
            <a:pPr algn="r" defTabSz="1242583" eaLnBrk="0" hangingPunct="0"/>
            <a:r>
              <a:rPr lang="en-US" sz="980" dirty="0">
                <a:gradFill>
                  <a:gsLst>
                    <a:gs pos="12389">
                      <a:srgbClr val="FFFFFF"/>
                    </a:gs>
                    <a:gs pos="54000">
                      <a:srgbClr val="FFFFFF"/>
                    </a:gs>
                  </a:gsLst>
                  <a:lin ang="5400000" scaled="0"/>
                </a:gradFill>
                <a:latin typeface="Segoe UI"/>
                <a:cs typeface="Segoe UI" pitchFamily="34" charset="0"/>
              </a:rPr>
              <a:t> </a:t>
            </a:r>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99845"/>
            <a:ext cx="6076173" cy="2235978"/>
          </a:xfrm>
          <a:prstGeom prst="rect">
            <a:avLst/>
          </a:prstGeom>
        </p:spPr>
      </p:pic>
    </p:spTree>
    <p:extLst>
      <p:ext uri="{BB962C8B-B14F-4D97-AF65-F5344CB8AC3E}">
        <p14:creationId xmlns:p14="http://schemas.microsoft.com/office/powerpoint/2010/main" val="372602517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74" y="6081883"/>
            <a:ext cx="12289173" cy="871164"/>
          </a:xfrm>
          <a:prstGeom prst="rect">
            <a:avLst/>
          </a:prstGeom>
        </p:spPr>
      </p:pic>
      <p:sp>
        <p:nvSpPr>
          <p:cNvPr id="12" name="Text Placeholder 7"/>
          <p:cNvSpPr>
            <a:spLocks noGrp="1"/>
          </p:cNvSpPr>
          <p:nvPr>
            <p:ph type="body" sz="quarter" idx="10" hasCustomPrompt="1"/>
          </p:nvPr>
        </p:nvSpPr>
        <p:spPr>
          <a:xfrm>
            <a:off x="448485" y="1411818"/>
            <a:ext cx="11034840" cy="1829217"/>
          </a:xfrm>
          <a:ln>
            <a:solidFill>
              <a:srgbClr val="FFFFFF"/>
            </a:solidFill>
          </a:ln>
        </p:spPr>
        <p:txBody>
          <a:bodyPr anchor="ctr" anchorCtr="0">
            <a:noAutofit/>
          </a:bodyPr>
          <a:lstStyle>
            <a:lvl1pPr marL="0" indent="0">
              <a:buNone/>
              <a:defRPr sz="5293"/>
            </a:lvl1pPr>
            <a:lvl2pPr marL="609418"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485" y="3387028"/>
            <a:ext cx="11034840" cy="2467852"/>
          </a:xfrm>
          <a:ln>
            <a:solidFill>
              <a:srgbClr val="FFFFFF"/>
            </a:solidFill>
          </a:ln>
        </p:spPr>
        <p:txBody>
          <a:bodyPr>
            <a:noAutofit/>
          </a:bodyPr>
          <a:lstStyle>
            <a:lvl1pPr marL="0" indent="0">
              <a:buNone/>
              <a:defRPr sz="3136"/>
            </a:lvl1pPr>
            <a:lvl2pPr marL="609418"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4043105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agram">
    <p:bg>
      <p:bgPr>
        <a:solidFill>
          <a:srgbClr val="D3430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50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46813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434123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9532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2967655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653935" y="-2676889"/>
            <a:ext cx="6858002" cy="12211783"/>
          </a:xfrm>
          <a:prstGeom prst="rect">
            <a:avLst/>
          </a:prstGeom>
        </p:spPr>
      </p:pic>
      <p:sp>
        <p:nvSpPr>
          <p:cNvPr id="1214" name="Rectangle 1213"/>
          <p:cNvSpPr/>
          <p:nvPr userDrawn="1"/>
        </p:nvSpPr>
        <p:spPr bwMode="auto">
          <a:xfrm>
            <a:off x="-36429" y="-3185"/>
            <a:ext cx="12223698" cy="68580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48468" y="470067"/>
            <a:ext cx="1254668" cy="269134"/>
          </a:xfrm>
          <a:prstGeom prst="rect">
            <a:avLst/>
          </a:prstGeom>
        </p:spPr>
      </p:pic>
      <p:grpSp>
        <p:nvGrpSpPr>
          <p:cNvPr id="6" name="Group 5"/>
          <p:cNvGrpSpPr/>
          <p:nvPr userDrawn="1"/>
        </p:nvGrpSpPr>
        <p:grpSpPr>
          <a:xfrm>
            <a:off x="5646318" y="470068"/>
            <a:ext cx="6094412" cy="2322004"/>
            <a:chOff x="5761038" y="479425"/>
            <a:chExt cx="6218237" cy="2368229"/>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863"/>
            </a:xfrm>
            <a:prstGeom prst="rect">
              <a:avLst/>
            </a:prstGeom>
            <a:noFill/>
          </p:spPr>
          <p:txBody>
            <a:bodyPr wrap="square" lIns="182880" tIns="146304" rIns="182880" bIns="146304" rtlCol="0">
              <a:spAutoFit/>
            </a:bodyPr>
            <a:lstStyle/>
            <a:p>
              <a:pPr>
                <a:lnSpc>
                  <a:spcPct val="90000"/>
                </a:lnSpc>
                <a:spcAft>
                  <a:spcPts val="588"/>
                </a:spcAft>
              </a:pPr>
              <a:r>
                <a:rPr lang="en-US" sz="4312" spc="-147" dirty="0">
                  <a:solidFill>
                    <a:schemeClr val="tx1"/>
                  </a:solidFill>
                </a:rPr>
                <a:t>Shenzhen 2015</a:t>
              </a:r>
            </a:p>
          </p:txBody>
        </p:sp>
      </p:grpSp>
    </p:spTree>
    <p:extLst>
      <p:ext uri="{BB962C8B-B14F-4D97-AF65-F5344CB8AC3E}">
        <p14:creationId xmlns:p14="http://schemas.microsoft.com/office/powerpoint/2010/main" val="362403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653935" y="-2676889"/>
            <a:ext cx="6858002" cy="12211783"/>
          </a:xfrm>
          <a:prstGeom prst="rect">
            <a:avLst/>
          </a:prstGeom>
        </p:spPr>
      </p:pic>
      <p:sp>
        <p:nvSpPr>
          <p:cNvPr id="8" name="Rectangle 7"/>
          <p:cNvSpPr/>
          <p:nvPr userDrawn="1"/>
        </p:nvSpPr>
        <p:spPr bwMode="auto">
          <a:xfrm>
            <a:off x="-34871" y="-44362"/>
            <a:ext cx="12270543" cy="6902362"/>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48468" y="470067"/>
            <a:ext cx="1254668" cy="269134"/>
          </a:xfrm>
          <a:prstGeom prst="rect">
            <a:avLst/>
          </a:prstGeom>
        </p:spPr>
      </p:pic>
      <p:sp>
        <p:nvSpPr>
          <p:cNvPr id="2" name="Rectangle 1"/>
          <p:cNvSpPr/>
          <p:nvPr userDrawn="1"/>
        </p:nvSpPr>
        <p:spPr bwMode="auto">
          <a:xfrm>
            <a:off x="5646317" y="1187621"/>
            <a:ext cx="6273340" cy="3592580"/>
          </a:xfrm>
          <a:prstGeom prst="rect">
            <a:avLst/>
          </a:prstGeom>
          <a:solidFill>
            <a:srgbClr val="0066CC">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6380" y="1187635"/>
            <a:ext cx="627489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4761" y="2987098"/>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825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7549" y="6541475"/>
            <a:ext cx="4113728" cy="270433"/>
          </a:xfrm>
          <a:prstGeom prst="rect">
            <a:avLst/>
          </a:prstGeom>
        </p:spPr>
        <p:txBody>
          <a:bodyPr/>
          <a:lstStyle/>
          <a:p>
            <a:endParaRPr lang="en-US">
              <a:solidFill>
                <a:srgbClr val="737373"/>
              </a:solidFill>
            </a:endParaRPr>
          </a:p>
        </p:txBody>
      </p:sp>
      <p:sp>
        <p:nvSpPr>
          <p:cNvPr id="4" name="Slide Number Placeholder 3"/>
          <p:cNvSpPr>
            <a:spLocks noGrp="1"/>
          </p:cNvSpPr>
          <p:nvPr>
            <p:ph type="sldNum" sz="quarter" idx="11"/>
          </p:nvPr>
        </p:nvSpPr>
        <p:spPr>
          <a:xfrm>
            <a:off x="0" y="6553200"/>
            <a:ext cx="1663775" cy="301752"/>
          </a:xfrm>
          <a:prstGeom prst="rect">
            <a:avLst/>
          </a:prstGeom>
        </p:spPr>
        <p:txBody>
          <a:bodyPr/>
          <a:lstStyle/>
          <a:p>
            <a:fld id="{E7714D6B-9BE7-45E4-849A-CED74D9439ED}" type="slidenum">
              <a:rPr lang="en-US" smtClean="0">
                <a:solidFill>
                  <a:srgbClr val="737373">
                    <a:tint val="75000"/>
                  </a:srgbClr>
                </a:solidFill>
              </a:rPr>
              <a:pPr/>
              <a:t>‹#›</a:t>
            </a:fld>
            <a:endParaRPr lang="en-US">
              <a:solidFill>
                <a:srgbClr val="737373">
                  <a:tint val="75000"/>
                </a:srgbClr>
              </a:solidFill>
            </a:endParaRPr>
          </a:p>
        </p:txBody>
      </p:sp>
    </p:spTree>
    <p:extLst>
      <p:ext uri="{BB962C8B-B14F-4D97-AF65-F5344CB8AC3E}">
        <p14:creationId xmlns:p14="http://schemas.microsoft.com/office/powerpoint/2010/main" val="7923773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5" cy="1556"/>
        </p:xfrm>
        <a:graphic>
          <a:graphicData uri="http://schemas.openxmlformats.org/presentationml/2006/ole">
            <mc:AlternateContent xmlns:mc="http://schemas.openxmlformats.org/markup-compatibility/2006">
              <mc:Choice xmlns:v="urn:schemas-microsoft-com:vml" Requires="v">
                <p:oleObj spid="_x0000_s10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5"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2323171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2232745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54146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800061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65291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326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6157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60327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20319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47365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9872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48747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AF32BE-3849-4D21-BDF2-4CBE520A3FAB}" type="datetimeFigureOut">
              <a:rPr lang="en-US" smtClean="0">
                <a:solidFill>
                  <a:prstClr val="black">
                    <a:tint val="75000"/>
                  </a:prstClr>
                </a:solidFill>
              </a:rPr>
              <a:pPr/>
              <a:t>4/15/2016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B88BF9-B266-4E60-BB3E-A460B49C9D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159582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9516050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5" cy="1556"/>
        </p:xfrm>
        <a:graphic>
          <a:graphicData uri="http://schemas.openxmlformats.org/presentationml/2006/ole">
            <mc:AlternateContent xmlns:mc="http://schemas.openxmlformats.org/markup-compatibility/2006">
              <mc:Choice xmlns:v="urn:schemas-microsoft-com:vml" Requires="v">
                <p:oleObj spid="_x0000_s21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5"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5747313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68233" y="204789"/>
            <a:ext cx="11780944" cy="747712"/>
          </a:xfrm>
        </p:spPr>
        <p:txBody>
          <a:bodyPr>
            <a:normAutofit/>
          </a:bodyPr>
          <a:lstStyle>
            <a:lvl1pPr marL="0" indent="0">
              <a:buNone/>
              <a:defRPr sz="4488">
                <a:latin typeface="+mj-lt"/>
              </a:defRPr>
            </a:lvl1pPr>
          </a:lstStyle>
          <a:p>
            <a:pPr lvl="0"/>
            <a:r>
              <a:rPr lang="en-US" dirty="0"/>
              <a:t>Slide Title</a:t>
            </a:r>
          </a:p>
        </p:txBody>
      </p:sp>
    </p:spTree>
    <p:extLst>
      <p:ext uri="{BB962C8B-B14F-4D97-AF65-F5344CB8AC3E}">
        <p14:creationId xmlns:p14="http://schemas.microsoft.com/office/powerpoint/2010/main" val="2865212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653936" y="-2676889"/>
            <a:ext cx="6858002" cy="12211783"/>
          </a:xfrm>
          <a:prstGeom prst="rect">
            <a:avLst/>
          </a:prstGeom>
        </p:spPr>
      </p:pic>
      <p:sp>
        <p:nvSpPr>
          <p:cNvPr id="1214" name="Rectangle 1213"/>
          <p:cNvSpPr/>
          <p:nvPr userDrawn="1"/>
        </p:nvSpPr>
        <p:spPr bwMode="auto">
          <a:xfrm>
            <a:off x="-34870" y="0"/>
            <a:ext cx="12223698" cy="68580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48469" y="470067"/>
            <a:ext cx="1254668" cy="269134"/>
          </a:xfrm>
          <a:prstGeom prst="rect">
            <a:avLst/>
          </a:prstGeom>
        </p:spPr>
      </p:pic>
      <p:grpSp>
        <p:nvGrpSpPr>
          <p:cNvPr id="6" name="Group 5"/>
          <p:cNvGrpSpPr/>
          <p:nvPr userDrawn="1"/>
        </p:nvGrpSpPr>
        <p:grpSpPr>
          <a:xfrm>
            <a:off x="5646317" y="470069"/>
            <a:ext cx="6094413" cy="2321878"/>
            <a:chOff x="5761038" y="479425"/>
            <a:chExt cx="6218237" cy="2368101"/>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904735"/>
            </a:xfrm>
            <a:prstGeom prst="rect">
              <a:avLst/>
            </a:prstGeom>
            <a:noFill/>
          </p:spPr>
          <p:txBody>
            <a:bodyPr wrap="square" lIns="182880" tIns="146304" rIns="182880" bIns="146304" rtlCol="0">
              <a:spAutoFit/>
            </a:bodyPr>
            <a:lstStyle/>
            <a:p>
              <a:pPr defTabSz="914005">
                <a:lnSpc>
                  <a:spcPct val="90000"/>
                </a:lnSpc>
                <a:spcAft>
                  <a:spcPts val="588"/>
                </a:spcAft>
              </a:pPr>
              <a:r>
                <a:rPr lang="en-US" sz="4311" spc="-147" dirty="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32747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6463" t="1" r="17978" b="1030"/>
          <a:stretch/>
        </p:blipFill>
        <p:spPr>
          <a:xfrm rot="16200000" flipH="1">
            <a:off x="2653936" y="-2676889"/>
            <a:ext cx="6858002" cy="12211783"/>
          </a:xfrm>
          <a:prstGeom prst="rect">
            <a:avLst/>
          </a:prstGeom>
        </p:spPr>
      </p:pic>
      <p:sp>
        <p:nvSpPr>
          <p:cNvPr id="8" name="Rectangle 7"/>
          <p:cNvSpPr/>
          <p:nvPr userDrawn="1"/>
        </p:nvSpPr>
        <p:spPr bwMode="auto">
          <a:xfrm>
            <a:off x="-34870" y="-44362"/>
            <a:ext cx="12270543" cy="6902362"/>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448469" y="470067"/>
            <a:ext cx="1254668" cy="269134"/>
          </a:xfrm>
          <a:prstGeom prst="rect">
            <a:avLst/>
          </a:prstGeom>
        </p:spPr>
      </p:pic>
      <p:sp>
        <p:nvSpPr>
          <p:cNvPr id="2" name="Rectangle 1"/>
          <p:cNvSpPr/>
          <p:nvPr userDrawn="1"/>
        </p:nvSpPr>
        <p:spPr bwMode="auto">
          <a:xfrm>
            <a:off x="5646317" y="1187621"/>
            <a:ext cx="6273340"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6380" y="1187635"/>
            <a:ext cx="6274896"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4761" y="2987098"/>
            <a:ext cx="6274896" cy="1793104"/>
          </a:xfrm>
        </p:spPr>
        <p:txBody>
          <a:bodyPr tIns="109728" bIns="109728">
            <a:noAutofit/>
          </a:bodyPr>
          <a:lstStyle>
            <a:lvl1pPr marL="0" indent="0">
              <a:spcBef>
                <a:spcPts val="0"/>
              </a:spcBef>
              <a:buNone/>
              <a:defRPr sz="313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5669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47809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01982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87750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76111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5368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41751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119479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00041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00376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4176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9936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8835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2006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59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908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1105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0952897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32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44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10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69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662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22528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086" y="3083652"/>
            <a:ext cx="3226289" cy="692057"/>
          </a:xfrm>
          <a:prstGeom prst="rect">
            <a:avLst/>
          </a:prstGeom>
        </p:spPr>
      </p:pic>
    </p:spTree>
    <p:extLst>
      <p:ext uri="{BB962C8B-B14F-4D97-AF65-F5344CB8AC3E}">
        <p14:creationId xmlns:p14="http://schemas.microsoft.com/office/powerpoint/2010/main" val="112353660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088" y="3083652"/>
            <a:ext cx="3226289" cy="692059"/>
          </a:xfrm>
          <a:prstGeom prst="rect">
            <a:avLst/>
          </a:prstGeom>
        </p:spPr>
      </p:pic>
    </p:spTree>
    <p:extLst>
      <p:ext uri="{BB962C8B-B14F-4D97-AF65-F5344CB8AC3E}">
        <p14:creationId xmlns:p14="http://schemas.microsoft.com/office/powerpoint/2010/main" val="2153731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2809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5" cy="1556"/>
        </p:xfrm>
        <a:graphic>
          <a:graphicData uri="http://schemas.openxmlformats.org/presentationml/2006/ole">
            <mc:AlternateContent xmlns:mc="http://schemas.openxmlformats.org/markup-compatibility/2006">
              <mc:Choice xmlns:v="urn:schemas-microsoft-com:vml" Requires="v">
                <p:oleObj spid="_x0000_s31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5"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487807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Dark blue logo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476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877" y="77142"/>
            <a:ext cx="11573229" cy="892525"/>
          </a:xfrm>
        </p:spPr>
        <p:txBody>
          <a:bodyPr/>
          <a:lstStyle>
            <a:lvl1pPr>
              <a:defRPr sz="3199" b="0" spc="0">
                <a:solidFill>
                  <a:schemeClr val="accent2"/>
                </a:solidFill>
                <a:latin typeface="+mj-lt"/>
              </a:defRPr>
            </a:lvl1pPr>
          </a:lstStyle>
          <a:p>
            <a:r>
              <a:rPr lang="en-US" dirty="0"/>
              <a:t>Click to edit Master title style</a:t>
            </a:r>
          </a:p>
        </p:txBody>
      </p:sp>
      <p:sp>
        <p:nvSpPr>
          <p:cNvPr id="7" name="Text Placeholder 6"/>
          <p:cNvSpPr>
            <a:spLocks noGrp="1"/>
          </p:cNvSpPr>
          <p:nvPr>
            <p:ph type="body" sz="quarter" idx="11" hasCustomPrompt="1"/>
          </p:nvPr>
        </p:nvSpPr>
        <p:spPr>
          <a:xfrm>
            <a:off x="310877" y="6293921"/>
            <a:ext cx="11573229" cy="323165"/>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dirty="0"/>
              <a:t>Click here to insert source</a:t>
            </a:r>
          </a:p>
        </p:txBody>
      </p:sp>
      <p:sp>
        <p:nvSpPr>
          <p:cNvPr id="9" name="Text Placeholder 8"/>
          <p:cNvSpPr>
            <a:spLocks noGrp="1"/>
          </p:cNvSpPr>
          <p:nvPr>
            <p:ph type="body" sz="quarter" idx="12"/>
          </p:nvPr>
        </p:nvSpPr>
        <p:spPr>
          <a:xfrm>
            <a:off x="311069" y="1070068"/>
            <a:ext cx="11573035" cy="1648980"/>
          </a:xfrm>
          <a:prstGeom prst="rect">
            <a:avLst/>
          </a:prstGeom>
        </p:spPr>
        <p:txBody>
          <a:bodyPr/>
          <a:lstStyle>
            <a:lvl1pPr marL="225293" indent="-225293">
              <a:defRPr sz="1799" spc="0">
                <a:solidFill>
                  <a:schemeClr val="tx1"/>
                </a:solidFill>
                <a:latin typeface="+mn-lt"/>
                <a:cs typeface="Segoe UI" panose="020B0502040204020203" pitchFamily="34" charset="0"/>
              </a:defRPr>
            </a:lvl1pPr>
            <a:lvl2pPr marL="463278" indent="-237986">
              <a:buFont typeface="Wingdings" panose="05000000000000000000" pitchFamily="2" charset="2"/>
              <a:buChar char="ü"/>
              <a:defRPr sz="1799" spc="0">
                <a:solidFill>
                  <a:schemeClr val="tx1"/>
                </a:solidFill>
                <a:latin typeface="+mn-lt"/>
                <a:cs typeface="Segoe UI" panose="020B0502040204020203" pitchFamily="34" charset="0"/>
              </a:defRPr>
            </a:lvl2pPr>
            <a:lvl3pPr marL="688570" indent="-225293">
              <a:buFont typeface="Courier New" panose="02070309020205020404" pitchFamily="49" charset="0"/>
              <a:buChar char="o"/>
              <a:defRPr sz="1799" spc="0">
                <a:solidFill>
                  <a:schemeClr val="tx1"/>
                </a:solidFill>
                <a:latin typeface="+mn-lt"/>
                <a:cs typeface="Segoe UI" panose="020B0502040204020203" pitchFamily="34" charset="0"/>
              </a:defRPr>
            </a:lvl3pPr>
            <a:lvl4pPr marL="913863" indent="-225293">
              <a:buFont typeface="Wingdings" panose="05000000000000000000" pitchFamily="2" charset="2"/>
              <a:buChar char="Ø"/>
              <a:defRPr sz="1799" spc="0">
                <a:solidFill>
                  <a:schemeClr val="tx1"/>
                </a:solidFill>
                <a:latin typeface="+mn-lt"/>
                <a:cs typeface="Segoe UI" panose="020B0502040204020203" pitchFamily="34" charset="0"/>
              </a:defRPr>
            </a:lvl4pPr>
            <a:lvl5pPr marL="1139156" indent="-225293">
              <a:buFont typeface="Wingdings" panose="05000000000000000000" pitchFamily="2" charset="2"/>
              <a:buChar char="v"/>
              <a:tabLst/>
              <a:defRPr sz="1799" spc="0">
                <a:solidFill>
                  <a:schemeClr val="tx1"/>
                </a:solidFill>
                <a:latin typeface="+mn-lt"/>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78792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885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7134053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148269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3696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2216249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46265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13102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693750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74040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33799854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36567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4700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14243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038506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1560927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4993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7482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63972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40234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005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10743792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800840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88825"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5" cy="1556"/>
        </p:xfrm>
        <a:graphic>
          <a:graphicData uri="http://schemas.openxmlformats.org/presentationml/2006/ole">
            <mc:AlternateContent xmlns:mc="http://schemas.openxmlformats.org/markup-compatibility/2006">
              <mc:Choice xmlns:v="urn:schemas-microsoft-com:vml" Requires="v">
                <p:oleObj spid="_x0000_s62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5" cy="1556"/>
                      </a:xfrm>
                      <a:prstGeom prst="rect">
                        <a:avLst/>
                      </a:prstGeom>
                    </p:spPr>
                  </p:pic>
                </p:oleObj>
              </mc:Fallback>
            </mc:AlternateContent>
          </a:graphicData>
        </a:graphic>
      </p:graphicFrame>
      <p:sp>
        <p:nvSpPr>
          <p:cNvPr id="9" name="Rectangle 8"/>
          <p:cNvSpPr/>
          <p:nvPr userDrawn="1"/>
        </p:nvSpPr>
        <p:spPr bwMode="auto">
          <a:xfrm>
            <a:off x="272282" y="291072"/>
            <a:ext cx="6270227"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9" tIns="140551" rIns="175689" bIns="140551" numCol="1" spcCol="0" rtlCol="0" fromWordArt="0" anchor="t" anchorCtr="0" forceAA="0" compatLnSpc="1">
            <a:prstTxWarp prst="textNoShape">
              <a:avLst/>
            </a:prstTxWarp>
            <a:noAutofit/>
          </a:bodyPr>
          <a:lstStyle/>
          <a:p>
            <a:pPr algn="ctr" defTabSz="895740" fontAlgn="base">
              <a:lnSpc>
                <a:spcPct val="90000"/>
              </a:lnSpc>
              <a:spcBef>
                <a:spcPct val="0"/>
              </a:spcBef>
              <a:spcAft>
                <a:spcPct val="0"/>
              </a:spcAft>
            </a:pPr>
            <a:endParaRPr lang="en-US" sz="2306" dirty="0">
              <a:solidFill>
                <a:srgbClr val="FFFFFF"/>
              </a:solidFill>
              <a:ea typeface="Segoe UI" pitchFamily="34" charset="0"/>
              <a:cs typeface="Segoe UI" pitchFamily="34" charset="0"/>
            </a:endParaRPr>
          </a:p>
        </p:txBody>
      </p:sp>
      <p:sp>
        <p:nvSpPr>
          <p:cNvPr id="10" name="Title 1"/>
          <p:cNvSpPr>
            <a:spLocks noGrp="1"/>
          </p:cNvSpPr>
          <p:nvPr>
            <p:ph type="ctrTitle" hasCustomPrompt="1"/>
          </p:nvPr>
        </p:nvSpPr>
        <p:spPr>
          <a:xfrm>
            <a:off x="319520" y="1428403"/>
            <a:ext cx="5377147" cy="879910"/>
          </a:xfrm>
          <a:prstGeom prst="rect">
            <a:avLst/>
          </a:prstGeom>
        </p:spPr>
        <p:txBody>
          <a:bodyPr/>
          <a:lstStyle>
            <a:lvl1pPr>
              <a:defRPr sz="4996"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579" y="4353454"/>
            <a:ext cx="5377086" cy="851515"/>
          </a:xfrm>
          <a:prstGeom prst="rect">
            <a:avLst/>
          </a:prstGeom>
        </p:spPr>
        <p:txBody>
          <a:bodyPr/>
          <a:lstStyle>
            <a:lvl1pPr marL="0" indent="0" algn="l">
              <a:lnSpc>
                <a:spcPts val="2594"/>
              </a:lnSpc>
              <a:buNone/>
              <a:defRPr sz="2114">
                <a:solidFill>
                  <a:schemeClr val="tx1"/>
                </a:solidFill>
                <a:latin typeface="+mj-lt"/>
              </a:defRPr>
            </a:lvl1pPr>
            <a:lvl2pPr marL="439190" indent="0" algn="ctr">
              <a:buNone/>
              <a:defRPr>
                <a:solidFill>
                  <a:schemeClr val="tx1">
                    <a:tint val="75000"/>
                  </a:schemeClr>
                </a:solidFill>
              </a:defRPr>
            </a:lvl2pPr>
            <a:lvl3pPr marL="878379" indent="0" algn="ctr">
              <a:buNone/>
              <a:defRPr>
                <a:solidFill>
                  <a:schemeClr val="tx1">
                    <a:tint val="75000"/>
                  </a:schemeClr>
                </a:solidFill>
              </a:defRPr>
            </a:lvl3pPr>
            <a:lvl4pPr marL="1317569" indent="0" algn="ctr">
              <a:buNone/>
              <a:defRPr>
                <a:solidFill>
                  <a:schemeClr val="tx1">
                    <a:tint val="75000"/>
                  </a:schemeClr>
                </a:solidFill>
              </a:defRPr>
            </a:lvl4pPr>
            <a:lvl5pPr marL="1756760" indent="0" algn="ctr">
              <a:buNone/>
              <a:defRPr>
                <a:solidFill>
                  <a:schemeClr val="tx1">
                    <a:tint val="75000"/>
                  </a:schemeClr>
                </a:solidFill>
              </a:defRPr>
            </a:lvl5pPr>
            <a:lvl6pPr marL="2195948" indent="0" algn="ctr">
              <a:buNone/>
              <a:defRPr>
                <a:solidFill>
                  <a:schemeClr val="tx1">
                    <a:tint val="75000"/>
                  </a:schemeClr>
                </a:solidFill>
              </a:defRPr>
            </a:lvl6pPr>
            <a:lvl7pPr marL="2635138" indent="0" algn="ctr">
              <a:buNone/>
              <a:defRPr>
                <a:solidFill>
                  <a:schemeClr val="tx1">
                    <a:tint val="75000"/>
                  </a:schemeClr>
                </a:solidFill>
              </a:defRPr>
            </a:lvl7pPr>
            <a:lvl8pPr marL="3074328" indent="0" algn="ctr">
              <a:buNone/>
              <a:defRPr>
                <a:solidFill>
                  <a:schemeClr val="tx1">
                    <a:tint val="75000"/>
                  </a:schemeClr>
                </a:solidFill>
              </a:defRPr>
            </a:lvl8pPr>
            <a:lvl9pPr marL="3513517"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3901" y="470410"/>
            <a:ext cx="1278154" cy="280186"/>
          </a:xfrm>
          <a:prstGeom prst="rect">
            <a:avLst/>
          </a:prstGeom>
        </p:spPr>
      </p:pic>
      <p:sp>
        <p:nvSpPr>
          <p:cNvPr id="14" name="Text Placeholder 7"/>
          <p:cNvSpPr>
            <a:spLocks noGrp="1"/>
          </p:cNvSpPr>
          <p:nvPr>
            <p:ph type="body" sz="quarter" idx="10" hasCustomPrompt="1"/>
          </p:nvPr>
        </p:nvSpPr>
        <p:spPr>
          <a:xfrm>
            <a:off x="322630" y="2997068"/>
            <a:ext cx="5391151" cy="553810"/>
          </a:xfrm>
          <a:prstGeom prst="rect">
            <a:avLst/>
          </a:prstGeom>
        </p:spPr>
        <p:txBody>
          <a:bodyPr/>
          <a:lstStyle>
            <a:lvl1pPr marL="0" indent="0">
              <a:buNone/>
              <a:defRPr sz="2690" baseline="0">
                <a:solidFill>
                  <a:schemeClr val="tx1"/>
                </a:solidFill>
                <a:latin typeface="+mj-lt"/>
              </a:defRPr>
            </a:lvl1pPr>
            <a:lvl2pPr marL="329392" indent="0">
              <a:buNone/>
              <a:defRPr sz="1536">
                <a:solidFill>
                  <a:schemeClr val="bg1"/>
                </a:solidFill>
                <a:latin typeface="+mj-lt"/>
              </a:defRPr>
            </a:lvl2pPr>
            <a:lvl3pPr marL="548987" indent="0">
              <a:buNone/>
              <a:defRPr sz="1344">
                <a:solidFill>
                  <a:schemeClr val="bg1"/>
                </a:solidFill>
                <a:latin typeface="+mj-lt"/>
              </a:defRPr>
            </a:lvl3pPr>
            <a:lvl4pPr marL="768582" indent="0">
              <a:buNone/>
              <a:defRPr sz="1152">
                <a:solidFill>
                  <a:schemeClr val="bg1"/>
                </a:solidFill>
                <a:latin typeface="+mj-lt"/>
              </a:defRPr>
            </a:lvl4pPr>
            <a:lvl5pPr marL="988177"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953882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169" y="2084186"/>
            <a:ext cx="10754296"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149" y="3878573"/>
            <a:ext cx="1075437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5361" y="6122170"/>
            <a:ext cx="1254668" cy="267546"/>
          </a:xfrm>
          <a:prstGeom prst="rect">
            <a:avLst/>
          </a:prstGeom>
        </p:spPr>
      </p:pic>
      <p:sp>
        <p:nvSpPr>
          <p:cNvPr id="6"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6076" indent="0">
              <a:buNone/>
              <a:defRPr sz="2352">
                <a:latin typeface="+mn-lt"/>
              </a:defRPr>
            </a:lvl2pPr>
            <a:lvl3pPr marL="560127" indent="0">
              <a:buNone/>
              <a:defRPr sz="2352">
                <a:latin typeface="+mn-lt"/>
              </a:defRPr>
            </a:lvl3pPr>
            <a:lvl4pPr marL="784178" indent="0">
              <a:buNone/>
              <a:defRPr sz="2352">
                <a:latin typeface="+mn-lt"/>
              </a:defRPr>
            </a:lvl4pPr>
            <a:lvl5pPr marL="1008229" indent="0">
              <a:buNone/>
              <a:defRPr sz="2352">
                <a:latin typeface="+mn-lt"/>
              </a:defRPr>
            </a:lvl5pPr>
          </a:lstStyle>
          <a:p>
            <a:pPr lvl="0"/>
            <a:r>
              <a:rPr lang="en-US" dirty="0"/>
              <a:t>Session Code</a:t>
            </a:r>
          </a:p>
        </p:txBody>
      </p:sp>
    </p:spTree>
    <p:extLst>
      <p:ext uri="{BB962C8B-B14F-4D97-AF65-F5344CB8AC3E}">
        <p14:creationId xmlns:p14="http://schemas.microsoft.com/office/powerpoint/2010/main" val="381666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43054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70"/>
            <a:ext cx="5825180"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608308"/>
            <a:ext cx="4749763"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468" y="6112611"/>
            <a:ext cx="107541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4393" y="1366953"/>
            <a:ext cx="7229816" cy="3599141"/>
          </a:xfrm>
          <a:prstGeom prst="rect">
            <a:avLst/>
          </a:prstGeom>
        </p:spPr>
      </p:pic>
    </p:spTree>
    <p:extLst>
      <p:ext uri="{BB962C8B-B14F-4D97-AF65-F5344CB8AC3E}">
        <p14:creationId xmlns:p14="http://schemas.microsoft.com/office/powerpoint/2010/main" val="595776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1725569"/>
            <a:ext cx="7886398"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468" y="6112611"/>
            <a:ext cx="107541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6012" y="918682"/>
            <a:ext cx="4014894" cy="5020636"/>
          </a:xfrm>
          <a:prstGeom prst="rect">
            <a:avLst/>
          </a:prstGeom>
        </p:spPr>
      </p:pic>
    </p:spTree>
    <p:extLst>
      <p:ext uri="{BB962C8B-B14F-4D97-AF65-F5344CB8AC3E}">
        <p14:creationId xmlns:p14="http://schemas.microsoft.com/office/powerpoint/2010/main" val="3611364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270456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14151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670368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58664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64824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3716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423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338108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61758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629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97547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88798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4608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2648746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74512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596851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778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88382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828582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53" y="-102830"/>
            <a:ext cx="12289173" cy="7048094"/>
          </a:xfrm>
          <a:prstGeom prst="rect">
            <a:avLst/>
          </a:prstGeom>
        </p:spPr>
      </p:pic>
      <p:sp>
        <p:nvSpPr>
          <p:cNvPr id="12" name="Text Placeholder 7"/>
          <p:cNvSpPr>
            <a:spLocks noGrp="1"/>
          </p:cNvSpPr>
          <p:nvPr>
            <p:ph type="body" sz="quarter" idx="10" hasCustomPrompt="1"/>
          </p:nvPr>
        </p:nvSpPr>
        <p:spPr>
          <a:xfrm>
            <a:off x="448485" y="1411818"/>
            <a:ext cx="11034840" cy="1829217"/>
          </a:xfrm>
          <a:ln>
            <a:solidFill>
              <a:srgbClr val="FFFFFF"/>
            </a:solidFill>
          </a:ln>
        </p:spPr>
        <p:txBody>
          <a:bodyPr anchor="ctr" anchorCtr="0">
            <a:noAutofit/>
          </a:bodyPr>
          <a:lstStyle>
            <a:lvl1pPr marL="0" indent="0">
              <a:buNone/>
              <a:defRPr sz="5293"/>
            </a:lvl1pPr>
            <a:lvl2pPr marL="609418"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485" y="3387028"/>
            <a:ext cx="11034840" cy="2467852"/>
          </a:xfrm>
          <a:ln>
            <a:solidFill>
              <a:srgbClr val="FFFFFF"/>
            </a:solidFill>
          </a:ln>
        </p:spPr>
        <p:txBody>
          <a:bodyPr>
            <a:noAutofit/>
          </a:bodyPr>
          <a:lstStyle>
            <a:lvl1pPr marL="0" indent="0">
              <a:buNone/>
              <a:defRPr sz="3136"/>
            </a:lvl1pPr>
            <a:lvl2pPr marL="609418"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3906334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3" y="-93646"/>
            <a:ext cx="12257148" cy="7029726"/>
          </a:xfrm>
          <a:prstGeom prst="rect">
            <a:avLst/>
          </a:prstGeom>
        </p:spPr>
      </p:pic>
      <p:sp>
        <p:nvSpPr>
          <p:cNvPr id="12" name="Title 1"/>
          <p:cNvSpPr>
            <a:spLocks noGrp="1"/>
          </p:cNvSpPr>
          <p:nvPr>
            <p:ph type="title" hasCustomPrompt="1"/>
          </p:nvPr>
        </p:nvSpPr>
        <p:spPr>
          <a:xfrm>
            <a:off x="449269" y="4908936"/>
            <a:ext cx="8138662" cy="860040"/>
          </a:xfrm>
          <a:solidFill>
            <a:srgbClr val="ED5F19"/>
          </a:solidFill>
        </p:spPr>
        <p:txBody>
          <a:bodyPr anchor="ctr" anchorCtr="0">
            <a:normAutofit/>
          </a:bodyPr>
          <a:lstStyle>
            <a:lvl1pPr algn="l">
              <a:defRPr sz="4312"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270" y="2456081"/>
            <a:ext cx="9964668" cy="2452855"/>
          </a:xfrm>
          <a:solidFill>
            <a:srgbClr val="C74405"/>
          </a:solidFill>
          <a:ln>
            <a:noFill/>
          </a:ln>
        </p:spPr>
        <p:txBody>
          <a:bodyPr anchor="t" anchorCtr="0">
            <a:normAutofit/>
          </a:bodyPr>
          <a:lstStyle>
            <a:lvl1pPr marL="0" indent="0">
              <a:lnSpc>
                <a:spcPct val="90000"/>
              </a:lnSpc>
              <a:buNone/>
              <a:defRPr sz="7155">
                <a:solidFill>
                  <a:schemeClr val="bg1"/>
                </a:solidFill>
              </a:defRPr>
            </a:lvl1pPr>
            <a:lvl2pPr marL="609418" indent="0">
              <a:buNone/>
              <a:defRPr sz="2352">
                <a:solidFill>
                  <a:schemeClr val="tx1">
                    <a:tint val="75000"/>
                  </a:schemeClr>
                </a:solidFill>
              </a:defRPr>
            </a:lvl2pPr>
            <a:lvl3pPr marL="1218837" indent="0">
              <a:buNone/>
              <a:defRPr sz="2156">
                <a:solidFill>
                  <a:schemeClr val="tx1">
                    <a:tint val="75000"/>
                  </a:schemeClr>
                </a:solidFill>
              </a:defRPr>
            </a:lvl3pPr>
            <a:lvl4pPr marL="1828255" indent="0">
              <a:buNone/>
              <a:defRPr sz="1862">
                <a:solidFill>
                  <a:schemeClr val="tx1">
                    <a:tint val="75000"/>
                  </a:schemeClr>
                </a:solidFill>
              </a:defRPr>
            </a:lvl4pPr>
            <a:lvl5pPr marL="2437673" indent="0">
              <a:buNone/>
              <a:defRPr sz="1862">
                <a:solidFill>
                  <a:schemeClr val="tx1">
                    <a:tint val="75000"/>
                  </a:schemeClr>
                </a:solidFill>
              </a:defRPr>
            </a:lvl5pPr>
            <a:lvl6pPr marL="3047092" indent="0">
              <a:buNone/>
              <a:defRPr sz="1862">
                <a:solidFill>
                  <a:schemeClr val="tx1">
                    <a:tint val="75000"/>
                  </a:schemeClr>
                </a:solidFill>
              </a:defRPr>
            </a:lvl6pPr>
            <a:lvl7pPr marL="3656510" indent="0">
              <a:buNone/>
              <a:defRPr sz="1862">
                <a:solidFill>
                  <a:schemeClr val="tx1">
                    <a:tint val="75000"/>
                  </a:schemeClr>
                </a:solidFill>
              </a:defRPr>
            </a:lvl7pPr>
            <a:lvl8pPr marL="4265928" indent="0">
              <a:buNone/>
              <a:defRPr sz="1862">
                <a:solidFill>
                  <a:schemeClr val="tx1">
                    <a:tint val="75000"/>
                  </a:schemeClr>
                </a:solidFill>
              </a:defRPr>
            </a:lvl8pPr>
            <a:lvl9pPr marL="4875347" indent="0">
              <a:buNone/>
              <a:defRPr sz="1862">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87931" y="4908936"/>
            <a:ext cx="1826007" cy="860040"/>
          </a:xfrm>
          <a:solidFill>
            <a:srgbClr val="FEC914"/>
          </a:solidFill>
        </p:spPr>
        <p:txBody>
          <a:bodyPr anchor="ctr" anchorCtr="0">
            <a:normAutofit/>
          </a:bodyPr>
          <a:lstStyle>
            <a:lvl1pPr marL="0" indent="0">
              <a:buNone/>
              <a:defRPr sz="3920">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 y="6074926"/>
            <a:ext cx="2238990" cy="823929"/>
          </a:xfrm>
          <a:prstGeom prst="rect">
            <a:avLst/>
          </a:prstGeom>
        </p:spPr>
      </p:pic>
    </p:spTree>
    <p:extLst>
      <p:ext uri="{BB962C8B-B14F-4D97-AF65-F5344CB8AC3E}">
        <p14:creationId xmlns:p14="http://schemas.microsoft.com/office/powerpoint/2010/main" val="227335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026195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34179762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a:t>Click to edit Master text styles</a:t>
            </a:r>
          </a:p>
        </p:txBody>
      </p:sp>
    </p:spTree>
    <p:extLst>
      <p:ext uri="{BB962C8B-B14F-4D97-AF65-F5344CB8AC3E}">
        <p14:creationId xmlns:p14="http://schemas.microsoft.com/office/powerpoint/2010/main" val="3410753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692420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2652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005850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639593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603185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454799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524319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14001"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55379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158548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50938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74507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58751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theme" Target="../theme/theme1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image" Target="../media/image15.png"/><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theme" Target="../theme/theme1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slideLayout" Target="../slideLayouts/slideLayout203.xml"/><Relationship Id="rId7" Type="http://schemas.openxmlformats.org/officeDocument/2006/relationships/oleObject" Target="../embeddings/oleObject4.bin"/><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tags" Target="../tags/tag4.xml"/><Relationship Id="rId5" Type="http://schemas.openxmlformats.org/officeDocument/2006/relationships/vmlDrawing" Target="../drawings/vmlDrawing4.vml"/><Relationship Id="rId4" Type="http://schemas.openxmlformats.org/officeDocument/2006/relationships/theme" Target="../theme/theme12.xml"/><Relationship Id="rId9" Type="http://schemas.openxmlformats.org/officeDocument/2006/relationships/image" Target="../media/image1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image" Target="../media/image34.emf"/><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oleObject" Target="../embeddings/oleObject5.bin"/><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tags" Target="../tags/tag5.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vmlDrawing" Target="../drawings/vmlDrawing5.v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theme" Target="../theme/theme13.xml"/><Relationship Id="rId27" Type="http://schemas.openxmlformats.org/officeDocument/2006/relationships/image" Target="../media/image1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7.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6.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5.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theme" Target="../theme/theme6.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image" Target="../media/image15.pn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8.xml"/><Relationship Id="rId1"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image" Target="../media/image15.png"/><Relationship Id="rId5" Type="http://schemas.openxmlformats.org/officeDocument/2006/relationships/slideLayout" Target="../slideLayouts/slideLayout151.xml"/><Relationship Id="rId10" Type="http://schemas.openxmlformats.org/officeDocument/2006/relationships/theme" Target="../theme/theme9.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2" r:id="rId21"/>
    <p:sldLayoutId id="2147484188" r:id="rId22"/>
    <p:sldLayoutId id="2147484189" r:id="rId23"/>
    <p:sldLayoutId id="2147484190" r:id="rId24"/>
    <p:sldLayoutId id="2147484191" r:id="rId25"/>
    <p:sldLayoutId id="2147484192" r:id="rId26"/>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38"/>
            <a:fld id="{4FAF32BE-3849-4D21-BDF2-4CBE520A3FAB}" type="datetimeFigureOut">
              <a:rPr lang="en-US" smtClean="0">
                <a:solidFill>
                  <a:prstClr val="black">
                    <a:tint val="75000"/>
                  </a:prstClr>
                </a:solidFill>
              </a:rPr>
              <a:pPr defTabSz="914038"/>
              <a:t>4/15/2016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38"/>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38"/>
            <a:fld id="{83B88BF9-B266-4E60-BB3E-A460B49C9D56}" type="slidenum">
              <a:rPr lang="en-US" smtClean="0">
                <a:solidFill>
                  <a:prstClr val="black">
                    <a:tint val="75000"/>
                  </a:prstClr>
                </a:solidFill>
              </a:rPr>
              <a:pPr defTabSz="914038"/>
              <a:t>‹#›</a:t>
            </a:fld>
            <a:endParaRPr lang="en-US">
              <a:solidFill>
                <a:prstClr val="black">
                  <a:tint val="75000"/>
                </a:prstClr>
              </a:solidFill>
            </a:endParaRPr>
          </a:p>
        </p:txBody>
      </p:sp>
    </p:spTree>
    <p:extLst>
      <p:ext uri="{BB962C8B-B14F-4D97-AF65-F5344CB8AC3E}">
        <p14:creationId xmlns:p14="http://schemas.microsoft.com/office/powerpoint/2010/main" val="163838654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Lst>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03997962"/>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8" r:id="rId30"/>
    <p:sldLayoutId id="2147484429" r:id="rId31"/>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557" y="1558"/>
          <a:ext cx="1555" cy="1556"/>
        </p:xfrm>
        <a:graphic>
          <a:graphicData uri="http://schemas.openxmlformats.org/presentationml/2006/ole">
            <mc:AlternateContent xmlns:mc="http://schemas.openxmlformats.org/markup-compatibility/2006">
              <mc:Choice xmlns:v="urn:schemas-microsoft-com:vml" Requires="v">
                <p:oleObj spid="_x0000_s4163" name="think-cell Slide" r:id="rId7" imgW="378" imgH="377" progId="TCLayout.ActiveDocument.1">
                  <p:embed/>
                </p:oleObj>
              </mc:Choice>
              <mc:Fallback>
                <p:oleObj name="think-cell Slide" r:id="rId7" imgW="378" imgH="377" progId="TCLayout.ActiveDocument.1">
                  <p:embed/>
                  <p:pic>
                    <p:nvPicPr>
                      <p:cNvPr id="3" name="Object 2" hidden="1"/>
                      <p:cNvPicPr/>
                      <p:nvPr/>
                    </p:nvPicPr>
                    <p:blipFill>
                      <a:blip r:embed="rId8"/>
                      <a:stretch>
                        <a:fillRect/>
                      </a:stretch>
                    </p:blipFill>
                    <p:spPr>
                      <a:xfrm>
                        <a:off x="1557" y="1558"/>
                        <a:ext cx="1555" cy="1556"/>
                      </a:xfrm>
                      <a:prstGeom prst="rect">
                        <a:avLst/>
                      </a:prstGeom>
                    </p:spPr>
                  </p:pic>
                </p:oleObj>
              </mc:Fallback>
            </mc:AlternateContent>
          </a:graphicData>
        </a:graphic>
      </p:graphicFrame>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505527065"/>
      </p:ext>
    </p:extLst>
  </p:cSld>
  <p:clrMap bg1="dk1" tx1="lt1" bg2="dk2" tx2="lt2" accent1="accent1" accent2="accent2" accent3="accent3" accent4="accent4" accent5="accent5" accent6="accent6" hlink="hlink" folHlink="folHlink"/>
  <p:sldLayoutIdLst>
    <p:sldLayoutId id="2147484445" r:id="rId1"/>
    <p:sldLayoutId id="2147484446" r:id="rId2"/>
    <p:sldLayoutId id="2147484447" r:id="rId3"/>
  </p:sldLayoutIdLst>
  <p:transition>
    <p:fade/>
  </p:transition>
  <p:hf hdr="0" ftr="0" dt="0"/>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5" cy="1556"/>
        </p:xfrm>
        <a:graphic>
          <a:graphicData uri="http://schemas.openxmlformats.org/presentationml/2006/ole">
            <mc:AlternateContent xmlns:mc="http://schemas.openxmlformats.org/markup-compatibility/2006">
              <mc:Choice xmlns:v="urn:schemas-microsoft-com:vml" Requires="v">
                <p:oleObj spid="_x0000_s5187"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5" cy="1556"/>
                      </a:xfrm>
                      <a:prstGeom prst="rect">
                        <a:avLst/>
                      </a:prstGeom>
                    </p:spPr>
                  </p:pic>
                </p:oleObj>
              </mc:Fallback>
            </mc:AlternateContent>
          </a:graphicData>
        </a:graphic>
      </p:graphicFrame>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69535024"/>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Lst>
  <p:transition>
    <p:fade/>
  </p:transition>
  <p:hf hdr="0" ftr="0" dt="0"/>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2333053"/>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84" r:id="rId11"/>
    <p:sldLayoutId id="2147484470" r:id="rId12"/>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199587"/>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 id="2147484236" r:id="rId20"/>
    <p:sldLayoutId id="2147484237" r:id="rId21"/>
    <p:sldLayoutId id="2147484238" r:id="rId22"/>
    <p:sldLayoutId id="2147484239" r:id="rId23"/>
    <p:sldLayoutId id="2147484240" r:id="rId24"/>
    <p:sldLayoutId id="2147484241" r:id="rId25"/>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47940389"/>
      </p:ext>
    </p:extLst>
  </p:cSld>
  <p:clrMap bg1="dk1" tx1="lt1" bg2="dk2" tx2="lt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79" r:id="rId7"/>
    <p:sldLayoutId id="2147484250" r:id="rId8"/>
    <p:sldLayoutId id="2147484251" r:id="rId9"/>
    <p:sldLayoutId id="2147484282" r:id="rId10"/>
    <p:sldLayoutId id="2147484283" r:id="rId11"/>
    <p:sldLayoutId id="2147484285" r:id="rId12"/>
    <p:sldLayoutId id="2147484252" r:id="rId13"/>
    <p:sldLayoutId id="2147484253" r:id="rId14"/>
    <p:sldLayoutId id="2147484254" r:id="rId15"/>
    <p:sldLayoutId id="2147484255" r:id="rId16"/>
    <p:sldLayoutId id="2147484257" r:id="rId17"/>
    <p:sldLayoutId id="2147484259" r:id="rId18"/>
    <p:sldLayoutId id="2147484260" r:id="rId19"/>
    <p:sldLayoutId id="2147484261" r:id="rId20"/>
    <p:sldLayoutId id="2147484262" r:id="rId21"/>
    <p:sldLayoutId id="2147484263" r:id="rId22"/>
    <p:sldLayoutId id="2147484264" r:id="rId23"/>
    <p:sldLayoutId id="2147484266" r:id="rId24"/>
    <p:sldLayoutId id="2147484289" r:id="rId25"/>
  </p:sldLayoutIdLst>
  <p:transition spd="slow">
    <p:fade/>
  </p:transition>
  <p:hf hdr="0" ftr="0" dt="0"/>
  <p:txStyles>
    <p:titleStyle>
      <a:lvl1pPr algn="l" defTabSz="914107"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solidFill>
            <a:schemeClr val="bg1"/>
          </a:soli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21012892"/>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Lst>
  <p:transition spd="slow">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solidFill>
            <a:schemeClr val="bg1"/>
          </a:soli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956929029"/>
      </p:ext>
    </p:extLst>
  </p:cSld>
  <p:clrMap bg1="dk1" tx1="lt1" bg2="dk2" tx2="lt2" accent1="accent1" accent2="accent2" accent3="accent3" accent4="accent4" accent5="accent5" accent6="accent6" hlink="hlink" folHlink="folHlink"/>
  <p:sldLayoutIdLst>
    <p:sldLayoutId id="2147484281" r:id="rId1"/>
  </p:sldLayoutIdLst>
  <p:transition spd="slow">
    <p:fade/>
  </p:transition>
  <p:hf hdr="0" ftr="0" dt="0"/>
  <p:txStyles>
    <p:titleStyle>
      <a:lvl1pPr algn="l" defTabSz="914107"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solidFill>
            <a:schemeClr val="bg1"/>
          </a:soli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solidFill>
            <a:schemeClr val="bg1"/>
          </a:soli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207049625"/>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75.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9.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75.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54.xml"/><Relationship Id="rId6" Type="http://schemas.openxmlformats.org/officeDocument/2006/relationships/image" Target="../media/image72.png"/><Relationship Id="rId5" Type="http://schemas.openxmlformats.org/officeDocument/2006/relationships/image" Target="../media/image7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3.xml"/></Relationships>
</file>

<file path=ppt/slides/_rels/slide1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76.png"/><Relationship Id="rId5" Type="http://schemas.openxmlformats.org/officeDocument/2006/relationships/image" Target="../media/image75.jp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openxmlformats.org/officeDocument/2006/relationships/image" Target="../media/image80.png"/><Relationship Id="rId5" Type="http://schemas.openxmlformats.org/officeDocument/2006/relationships/image" Target="../media/image79.jp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microsoft.hackster.com/" TargetMode="External"/><Relationship Id="rId2" Type="http://schemas.openxmlformats.org/officeDocument/2006/relationships/hyperlink" Target="http://dev.windows.com/iot" TargetMode="Externa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2" Type="http://schemas.openxmlformats.org/officeDocument/2006/relationships/hyperlink" Target="https://microsoft.hackster.io/en-US/AnuragVasanwala/windows-10-iot-core-ultrasonic-distance-mapper-d94d63?ref=platform&amp;ref_id=4087_trending___&amp;offset=15" TargetMode="External"/><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7.xml"/><Relationship Id="rId1" Type="http://schemas.openxmlformats.org/officeDocument/2006/relationships/slideLayout" Target="../slideLayouts/slideLayout119.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s-iot/UniversalMediaEngine/pull/5" TargetMode="Externa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19.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1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hyperlink" Target="https://channel9.msdn.com/Blogs/Internet-of-Things-Blog/Microsoft-Goes-Big-at-the-2015-AllSeen-Alliance-Summit" TargetMode="External"/><Relationship Id="rId2" Type="http://schemas.openxmlformats.org/officeDocument/2006/relationships/hyperlink" Target="https://allseenalliance.org/alliance/members" TargetMode="External"/><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s-iot" TargetMode="External"/><Relationship Id="rId2" Type="http://schemas.openxmlformats.org/officeDocument/2006/relationships/hyperlink" Target="http://microsoft.hackster.io/" TargetMode="External"/><Relationship Id="rId1" Type="http://schemas.openxmlformats.org/officeDocument/2006/relationships/slideLayout" Target="../slideLayouts/slideLayout118.xml"/><Relationship Id="rId5" Type="http://schemas.openxmlformats.org/officeDocument/2006/relationships/hyperlink" Target="https://github.com/porrey" TargetMode="External"/><Relationship Id="rId4" Type="http://schemas.openxmlformats.org/officeDocument/2006/relationships/hyperlink" Target="https://github.com/glovebox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8.xml"/><Relationship Id="rId5" Type="http://schemas.openxmlformats.org/officeDocument/2006/relationships/image" Target="../media/image44.png"/><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diagramData" Target="../diagrams/data1.xml"/><Relationship Id="rId21" Type="http://schemas.openxmlformats.org/officeDocument/2006/relationships/image" Target="../media/image58.emf"/><Relationship Id="rId7" Type="http://schemas.microsoft.com/office/2007/relationships/diagramDrawing" Target="../diagrams/drawing1.xml"/><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2.emf"/><Relationship Id="rId2" Type="http://schemas.openxmlformats.org/officeDocument/2006/relationships/notesSlide" Target="../notesSlides/notesSlide6.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153.xml"/><Relationship Id="rId6" Type="http://schemas.openxmlformats.org/officeDocument/2006/relationships/diagramColors" Target="../diagrams/colors1.xml"/><Relationship Id="rId11" Type="http://schemas.openxmlformats.org/officeDocument/2006/relationships/image" Target="../media/image48.emf"/><Relationship Id="rId24" Type="http://schemas.openxmlformats.org/officeDocument/2006/relationships/image" Target="../media/image61.emf"/><Relationship Id="rId5" Type="http://schemas.openxmlformats.org/officeDocument/2006/relationships/diagramQuickStyle" Target="../diagrams/quickStyle1.xml"/><Relationship Id="rId15" Type="http://schemas.openxmlformats.org/officeDocument/2006/relationships/image" Target="../media/image52.emf"/><Relationship Id="rId23" Type="http://schemas.openxmlformats.org/officeDocument/2006/relationships/image" Target="../media/image60.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diagramLayout" Target="../diagrams/layout1.xml"/><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69.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sz="4400" dirty="0"/>
            </a:br>
            <a:r>
              <a:rPr lang="en-US" sz="4400" dirty="0"/>
              <a:t>Dave Glover </a:t>
            </a:r>
            <a:br>
              <a:rPr lang="en-US" sz="4400" dirty="0"/>
            </a:br>
            <a:endParaRPr lang="en-US" dirty="0">
              <a:solidFill>
                <a:schemeClr val="bg1"/>
              </a:solidFill>
            </a:endParaRPr>
          </a:p>
        </p:txBody>
      </p:sp>
      <p:sp>
        <p:nvSpPr>
          <p:cNvPr id="2" name="Text Placeholder 1"/>
          <p:cNvSpPr>
            <a:spLocks noGrp="1"/>
          </p:cNvSpPr>
          <p:nvPr>
            <p:ph type="body" idx="1"/>
          </p:nvPr>
        </p:nvSpPr>
        <p:spPr>
          <a:xfrm>
            <a:off x="449270" y="208547"/>
            <a:ext cx="9964668" cy="4700389"/>
          </a:xfrm>
        </p:spPr>
        <p:txBody>
          <a:bodyPr>
            <a:normAutofit lnSpcReduction="10000"/>
          </a:bodyPr>
          <a:lstStyle/>
          <a:p>
            <a:endParaRPr lang="en-AU" sz="7200" dirty="0"/>
          </a:p>
          <a:p>
            <a:r>
              <a:rPr lang="en-AU" sz="7200" dirty="0"/>
              <a:t>Windows 10 for IoT</a:t>
            </a:r>
          </a:p>
          <a:p>
            <a:r>
              <a:rPr lang="en-AU" sz="4000" dirty="0"/>
              <a:t>Microsoft</a:t>
            </a:r>
          </a:p>
          <a:p>
            <a:r>
              <a:rPr lang="en-AU" sz="4000" dirty="0"/>
              <a:t>Developer Evangelist</a:t>
            </a:r>
          </a:p>
          <a:p>
            <a:r>
              <a:rPr lang="en-US" sz="3200" dirty="0"/>
              <a:t>m: dglover@microsoft.com </a:t>
            </a:r>
          </a:p>
          <a:p>
            <a:r>
              <a:rPr lang="en-US" sz="3200" dirty="0"/>
              <a:t>t: @</a:t>
            </a:r>
            <a:r>
              <a:rPr lang="en-US" sz="3200" dirty="0" err="1"/>
              <a:t>dglover</a:t>
            </a:r>
            <a:endParaRPr lang="en-AU" sz="3200" dirty="0"/>
          </a:p>
        </p:txBody>
      </p:sp>
    </p:spTree>
    <p:extLst>
      <p:ext uri="{BB962C8B-B14F-4D97-AF65-F5344CB8AC3E}">
        <p14:creationId xmlns:p14="http://schemas.microsoft.com/office/powerpoint/2010/main" val="2051562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32" y="108247"/>
            <a:ext cx="7820542" cy="1129998"/>
          </a:xfrm>
        </p:spPr>
        <p:txBody>
          <a:bodyPr/>
          <a:lstStyle/>
          <a:p>
            <a:r>
              <a:rPr lang="en-AU" dirty="0"/>
              <a:t>Microsoft Smart Campus </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15061" y="-497741"/>
            <a:ext cx="3873764" cy="7354848"/>
          </a:xfrm>
        </p:spPr>
      </p:pic>
      <p:sp>
        <p:nvSpPr>
          <p:cNvPr id="8" name="TextBox 7"/>
          <p:cNvSpPr txBox="1"/>
          <p:nvPr/>
        </p:nvSpPr>
        <p:spPr>
          <a:xfrm>
            <a:off x="166833" y="1238245"/>
            <a:ext cx="7922113" cy="4246211"/>
          </a:xfrm>
          <a:prstGeom prst="rect">
            <a:avLst/>
          </a:prstGeom>
          <a:noFill/>
        </p:spPr>
        <p:txBody>
          <a:bodyPr wrap="square" lIns="182832" tIns="146266" rIns="182832" bIns="146266" rtlCol="0">
            <a:spAutoFit/>
          </a:bodyPr>
          <a:lstStyle/>
          <a:p>
            <a:pPr defTabSz="914126">
              <a:lnSpc>
                <a:spcPct val="90000"/>
              </a:lnSpc>
              <a:spcAft>
                <a:spcPts val="600"/>
              </a:spcAft>
            </a:pPr>
            <a:r>
              <a:rPr lang="en-US" sz="3599" kern="0" dirty="0">
                <a:gradFill>
                  <a:gsLst>
                    <a:gs pos="2917">
                      <a:schemeClr val="tx1"/>
                    </a:gs>
                    <a:gs pos="30000">
                      <a:schemeClr val="tx1"/>
                    </a:gs>
                  </a:gsLst>
                  <a:lin ang="5400000" scaled="0"/>
                </a:gradFill>
              </a:rPr>
              <a:t>88 Acres Big Data Project</a:t>
            </a:r>
          </a:p>
          <a:p>
            <a:pPr marL="342797" indent="-342797" defTabSz="914126">
              <a:lnSpc>
                <a:spcPct val="90000"/>
              </a:lnSpc>
              <a:spcAft>
                <a:spcPts val="600"/>
              </a:spcAft>
              <a:buFont typeface="Arial" panose="020B0604020202020204" pitchFamily="34" charset="0"/>
              <a:buChar char="•"/>
            </a:pPr>
            <a:r>
              <a:rPr lang="en-US" sz="3599" kern="0" dirty="0">
                <a:gradFill>
                  <a:gsLst>
                    <a:gs pos="2917">
                      <a:schemeClr val="tx1"/>
                    </a:gs>
                    <a:gs pos="30000">
                      <a:schemeClr val="tx1"/>
                    </a:gs>
                  </a:gsLst>
                  <a:lin ang="5400000" scaled="0"/>
                </a:gradFill>
              </a:rPr>
              <a:t>125 Buildings</a:t>
            </a:r>
          </a:p>
          <a:p>
            <a:pPr marL="342797" indent="-342797" defTabSz="914126">
              <a:lnSpc>
                <a:spcPct val="90000"/>
              </a:lnSpc>
              <a:spcAft>
                <a:spcPts val="600"/>
              </a:spcAft>
              <a:buFont typeface="Arial" panose="020B0604020202020204" pitchFamily="34" charset="0"/>
              <a:buChar char="•"/>
            </a:pPr>
            <a:r>
              <a:rPr lang="en-US" sz="3599" dirty="0">
                <a:gradFill>
                  <a:gsLst>
                    <a:gs pos="2917">
                      <a:schemeClr val="tx1"/>
                    </a:gs>
                    <a:gs pos="30000">
                      <a:schemeClr val="tx1"/>
                    </a:gs>
                  </a:gsLst>
                  <a:lin ang="5400000" scaled="0"/>
                </a:gradFill>
              </a:rPr>
              <a:t>500,000,000 Data points/day</a:t>
            </a:r>
          </a:p>
          <a:p>
            <a:pPr marL="342797" indent="-342797" defTabSz="914126">
              <a:lnSpc>
                <a:spcPct val="90000"/>
              </a:lnSpc>
              <a:spcAft>
                <a:spcPts val="600"/>
              </a:spcAft>
              <a:buFont typeface="Arial" panose="020B0604020202020204" pitchFamily="34" charset="0"/>
              <a:buChar char="•"/>
            </a:pPr>
            <a:r>
              <a:rPr lang="en-US" sz="3599" dirty="0">
                <a:gradFill>
                  <a:gsLst>
                    <a:gs pos="2917">
                      <a:schemeClr val="tx1"/>
                    </a:gs>
                    <a:gs pos="30000">
                      <a:schemeClr val="tx1"/>
                    </a:gs>
                  </a:gsLst>
                  <a:lin ang="5400000" scaled="0"/>
                </a:gradFill>
              </a:rPr>
              <a:t>30,000 Actionable items/day</a:t>
            </a:r>
          </a:p>
          <a:p>
            <a:pPr marL="342797" indent="-342797" defTabSz="914126">
              <a:lnSpc>
                <a:spcPct val="90000"/>
              </a:lnSpc>
              <a:spcAft>
                <a:spcPts val="600"/>
              </a:spcAft>
              <a:buFont typeface="Arial" panose="020B0604020202020204" pitchFamily="34" charset="0"/>
              <a:buChar char="•"/>
            </a:pPr>
            <a:r>
              <a:rPr lang="en-US" sz="3599" kern="0" dirty="0">
                <a:gradFill>
                  <a:gsLst>
                    <a:gs pos="2917">
                      <a:schemeClr val="tx1"/>
                    </a:gs>
                    <a:gs pos="30000">
                      <a:schemeClr val="tx1"/>
                    </a:gs>
                  </a:gsLst>
                  <a:lin ang="5400000" scaled="0"/>
                </a:gradFill>
              </a:rPr>
              <a:t>10% Energy savings/</a:t>
            </a:r>
            <a:r>
              <a:rPr lang="en-AU" sz="3599" kern="0" dirty="0">
                <a:gradFill>
                  <a:gsLst>
                    <a:gs pos="2917">
                      <a:schemeClr val="tx1"/>
                    </a:gs>
                    <a:gs pos="30000">
                      <a:schemeClr val="tx1"/>
                    </a:gs>
                  </a:gsLst>
                  <a:lin ang="5400000" scaled="0"/>
                </a:gradFill>
              </a:rPr>
              <a:t>annum</a:t>
            </a:r>
          </a:p>
          <a:p>
            <a:pPr defTabSz="914126">
              <a:lnSpc>
                <a:spcPct val="90000"/>
              </a:lnSpc>
              <a:spcAft>
                <a:spcPts val="600"/>
              </a:spcAft>
            </a:pPr>
            <a:endParaRPr lang="en-AU" sz="3599" kern="0" dirty="0">
              <a:gradFill>
                <a:gsLst>
                  <a:gs pos="2917">
                    <a:schemeClr val="tx1"/>
                  </a:gs>
                  <a:gs pos="30000">
                    <a:schemeClr val="tx1"/>
                  </a:gs>
                </a:gsLst>
                <a:lin ang="5400000" scaled="0"/>
              </a:gradFill>
            </a:endParaRPr>
          </a:p>
          <a:p>
            <a:pPr defTabSz="914126">
              <a:lnSpc>
                <a:spcPct val="90000"/>
              </a:lnSpc>
              <a:spcAft>
                <a:spcPts val="600"/>
              </a:spcAft>
            </a:pPr>
            <a:r>
              <a:rPr lang="en-AU" sz="3599" kern="0" dirty="0">
                <a:gradFill>
                  <a:gsLst>
                    <a:gs pos="2917">
                      <a:schemeClr val="tx1"/>
                    </a:gs>
                    <a:gs pos="30000">
                      <a:schemeClr val="tx1"/>
                    </a:gs>
                  </a:gsLst>
                  <a:lin ang="5400000" scaled="0"/>
                </a:gradFill>
              </a:rPr>
              <a:t>microsoft.com/</a:t>
            </a:r>
            <a:r>
              <a:rPr lang="en-AU" sz="3599" kern="0" dirty="0" err="1">
                <a:gradFill>
                  <a:gsLst>
                    <a:gs pos="2917">
                      <a:schemeClr val="tx1"/>
                    </a:gs>
                    <a:gs pos="30000">
                      <a:schemeClr val="tx1"/>
                    </a:gs>
                  </a:gsLst>
                  <a:lin ang="5400000" scaled="0"/>
                </a:gradFill>
              </a:rPr>
              <a:t>citynext</a:t>
            </a:r>
            <a:endParaRPr lang="en-AU" sz="3599" kern="0" dirty="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3"/>
          <a:stretch>
            <a:fillRect/>
          </a:stretch>
        </p:blipFill>
        <p:spPr>
          <a:xfrm>
            <a:off x="345696" y="5302105"/>
            <a:ext cx="5166977" cy="1462662"/>
          </a:xfrm>
          <a:prstGeom prst="rect">
            <a:avLst/>
          </a:prstGeom>
        </p:spPr>
      </p:pic>
    </p:spTree>
    <p:extLst>
      <p:ext uri="{BB962C8B-B14F-4D97-AF65-F5344CB8AC3E}">
        <p14:creationId xmlns:p14="http://schemas.microsoft.com/office/powerpoint/2010/main" val="16289588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933206" y="2766392"/>
            <a:ext cx="5782077" cy="1325218"/>
          </a:xfrm>
        </p:spPr>
        <p:txBody>
          <a:bodyPr>
            <a:noAutofit/>
          </a:bodyPr>
          <a:lstStyle/>
          <a:p>
            <a:pPr algn="ctr"/>
            <a:r>
              <a:rPr lang="en-US" sz="7198" b="1" dirty="0"/>
              <a:t>WEARABLES</a:t>
            </a:r>
          </a:p>
        </p:txBody>
      </p:sp>
      <p:pic>
        <p:nvPicPr>
          <p:cNvPr id="3" name="Picture 2"/>
          <p:cNvPicPr>
            <a:picLocks noChangeAspect="1"/>
          </p:cNvPicPr>
          <p:nvPr/>
        </p:nvPicPr>
        <p:blipFill>
          <a:blip r:embed="rId2"/>
          <a:stretch>
            <a:fillRect/>
          </a:stretch>
        </p:blipFill>
        <p:spPr>
          <a:xfrm>
            <a:off x="4122690" y="894"/>
            <a:ext cx="8066135" cy="6856214"/>
          </a:xfrm>
          <a:prstGeom prst="rect">
            <a:avLst/>
          </a:prstGeom>
        </p:spPr>
      </p:pic>
    </p:spTree>
    <p:extLst>
      <p:ext uri="{BB962C8B-B14F-4D97-AF65-F5344CB8AC3E}">
        <p14:creationId xmlns:p14="http://schemas.microsoft.com/office/powerpoint/2010/main" val="37222506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urance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63" y="-82905"/>
            <a:ext cx="13831322" cy="694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49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 y="1887"/>
            <a:ext cx="12188825" cy="1627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241" tIns="45621" rIns="91241" bIns="45621" rtlCol="0" anchor="ctr"/>
          <a:lstStyle/>
          <a:p>
            <a:pPr algn="ctr" defTabSz="912325"/>
            <a:endParaRPr lang="en-US" sz="1764" kern="0" dirty="0">
              <a:solidFill>
                <a:prstClr val="white"/>
              </a:solidFill>
            </a:endParaRPr>
          </a:p>
        </p:txBody>
      </p:sp>
      <p:sp>
        <p:nvSpPr>
          <p:cNvPr id="2" name="Title 1"/>
          <p:cNvSpPr>
            <a:spLocks noGrp="1"/>
          </p:cNvSpPr>
          <p:nvPr>
            <p:ph type="title"/>
          </p:nvPr>
        </p:nvSpPr>
        <p:spPr>
          <a:xfrm>
            <a:off x="268858" y="270238"/>
            <a:ext cx="11914568" cy="1143578"/>
          </a:xfrm>
        </p:spPr>
        <p:txBody>
          <a:bodyPr>
            <a:noAutofit/>
          </a:bodyPr>
          <a:lstStyle/>
          <a:p>
            <a:r>
              <a:rPr lang="en-US" sz="3920" dirty="0">
                <a:solidFill>
                  <a:srgbClr val="68217A">
                    <a:lumMod val="50000"/>
                  </a:srgbClr>
                </a:solidFill>
              </a:rPr>
              <a:t>Powering The Next Generation of Intelligent Devices </a:t>
            </a:r>
            <a:endParaRPr lang="en-IN" sz="3920" dirty="0">
              <a:solidFill>
                <a:srgbClr val="68217A">
                  <a:lumMod val="50000"/>
                </a:srgbClr>
              </a:solidFill>
            </a:endParaRPr>
          </a:p>
        </p:txBody>
      </p:sp>
      <p:sp>
        <p:nvSpPr>
          <p:cNvPr id="13" name="Title 1"/>
          <p:cNvSpPr txBox="1">
            <a:spLocks/>
          </p:cNvSpPr>
          <p:nvPr/>
        </p:nvSpPr>
        <p:spPr>
          <a:xfrm>
            <a:off x="381411" y="1276454"/>
            <a:ext cx="4940254" cy="719499"/>
          </a:xfrm>
          <a:prstGeom prst="rect">
            <a:avLst/>
          </a:prstGeom>
        </p:spPr>
        <p:txBody>
          <a:bodyPr vert="horz" lIns="91241" tIns="45621" rIns="91241" bIns="45621" rtlCol="0" anchor="t">
            <a:normAutofit/>
          </a:bodyPr>
          <a:lstStyle>
            <a:lvl1pPr algn="l" defTabSz="877900" rtl="0" eaLnBrk="1" latinLnBrk="0" hangingPunct="1">
              <a:spcBef>
                <a:spcPct val="0"/>
              </a:spcBef>
              <a:buNone/>
              <a:defRPr sz="5100" kern="1200">
                <a:solidFill>
                  <a:schemeClr val="tx2"/>
                </a:solidFill>
                <a:latin typeface="Segoe UI Light" pitchFamily="34" charset="0"/>
                <a:ea typeface="+mj-ea"/>
                <a:cs typeface="+mj-cs"/>
              </a:defRPr>
            </a:lvl1pPr>
          </a:lstStyle>
          <a:p>
            <a:pPr algn="ctr" defTabSz="860430"/>
            <a:r>
              <a:rPr lang="en-US" sz="3234" dirty="0">
                <a:solidFill>
                  <a:srgbClr val="182877"/>
                </a:solidFill>
                <a:latin typeface="Segoe UI" panose="020B0502040204020203" pitchFamily="34" charset="0"/>
                <a:cs typeface="Segoe UI" panose="020B0502040204020203" pitchFamily="34" charset="0"/>
              </a:rPr>
              <a:t>10</a:t>
            </a:r>
          </a:p>
        </p:txBody>
      </p:sp>
      <p:pic>
        <p:nvPicPr>
          <p:cNvPr id="20" name="Picture 19"/>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p:blipFill>
        <p:spPr>
          <a:xfrm>
            <a:off x="131000" y="1070798"/>
            <a:ext cx="2662776" cy="958365"/>
          </a:xfrm>
          <a:prstGeom prst="rect">
            <a:avLst/>
          </a:prstGeom>
          <a:noFill/>
          <a:ln>
            <a:noFill/>
          </a:ln>
        </p:spPr>
      </p:pic>
      <p:grpSp>
        <p:nvGrpSpPr>
          <p:cNvPr id="21" name="Group 20"/>
          <p:cNvGrpSpPr/>
          <p:nvPr/>
        </p:nvGrpSpPr>
        <p:grpSpPr>
          <a:xfrm>
            <a:off x="4109333" y="2244257"/>
            <a:ext cx="3747532" cy="3584257"/>
            <a:chOff x="4192822" y="1671224"/>
            <a:chExt cx="3823674" cy="3657081"/>
          </a:xfrm>
        </p:grpSpPr>
        <p:sp>
          <p:nvSpPr>
            <p:cNvPr id="22" name="Rectangle 21"/>
            <p:cNvSpPr/>
            <p:nvPr/>
          </p:nvSpPr>
          <p:spPr>
            <a:xfrm>
              <a:off x="4192822" y="1671224"/>
              <a:ext cx="3823674" cy="3657081"/>
            </a:xfrm>
            <a:prstGeom prst="rect">
              <a:avLst/>
            </a:prstGeom>
            <a:solidFill>
              <a:srgbClr val="DC3C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658"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3" name="TextBox 22"/>
            <p:cNvSpPr txBox="1"/>
            <p:nvPr/>
          </p:nvSpPr>
          <p:spPr>
            <a:xfrm>
              <a:off x="4311183" y="1750812"/>
              <a:ext cx="1118704" cy="430887"/>
            </a:xfrm>
            <a:prstGeom prst="rect">
              <a:avLst/>
            </a:prstGeom>
            <a:noFill/>
            <a:ln>
              <a:noFill/>
              <a:headEnd type="none" w="med" len="med"/>
              <a:tailEnd type="none" w="med" len="med"/>
            </a:ln>
          </p:spPr>
          <p:txBody>
            <a:bodyPr wrap="none" lIns="0" tIns="0" rIns="0" bIns="0" rtlCol="0">
              <a:spAutoFit/>
            </a:bodyPr>
            <a:lstStyle/>
            <a:p>
              <a:pPr defTabSz="913782"/>
              <a:r>
                <a:rPr lang="en-US" sz="2744" kern="4000" spc="-100" dirty="0">
                  <a:solidFill>
                    <a:srgbClr val="FFFFFF"/>
                  </a:solidFill>
                  <a:latin typeface="Segoe UI Light"/>
                </a:rPr>
                <a:t>Secured</a:t>
              </a:r>
            </a:p>
          </p:txBody>
        </p:sp>
        <p:sp>
          <p:nvSpPr>
            <p:cNvPr id="24" name="Freeform 23"/>
            <p:cNvSpPr>
              <a:spLocks noChangeAspect="1"/>
            </p:cNvSpPr>
            <p:nvPr/>
          </p:nvSpPr>
          <p:spPr bwMode="auto">
            <a:xfrm>
              <a:off x="5456237" y="3216850"/>
              <a:ext cx="1264461" cy="1423412"/>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656" fontAlgn="base">
                <a:spcBef>
                  <a:spcPct val="0"/>
                </a:spcBef>
                <a:spcAft>
                  <a:spcPct val="0"/>
                </a:spcAft>
              </a:pPr>
              <a:endParaRPr lang="en-US" sz="1764" kern="0"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275077" y="2244257"/>
            <a:ext cx="3747532" cy="3584257"/>
            <a:chOff x="280663" y="1671224"/>
            <a:chExt cx="3823674" cy="3657081"/>
          </a:xfrm>
        </p:grpSpPr>
        <p:sp>
          <p:nvSpPr>
            <p:cNvPr id="26" name="Rectangle 25"/>
            <p:cNvSpPr/>
            <p:nvPr/>
          </p:nvSpPr>
          <p:spPr>
            <a:xfrm>
              <a:off x="280663" y="1671224"/>
              <a:ext cx="3823674" cy="3657081"/>
            </a:xfrm>
            <a:prstGeom prst="rect">
              <a:avLst/>
            </a:prstGeom>
            <a:solidFill>
              <a:srgbClr val="021F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58"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7" name="TextBox 26"/>
            <p:cNvSpPr txBox="1"/>
            <p:nvPr/>
          </p:nvSpPr>
          <p:spPr>
            <a:xfrm>
              <a:off x="409602" y="1725108"/>
              <a:ext cx="2058384" cy="861774"/>
            </a:xfrm>
            <a:prstGeom prst="rect">
              <a:avLst/>
            </a:prstGeom>
            <a:noFill/>
            <a:ln>
              <a:noFill/>
              <a:headEnd type="none" w="med" len="med"/>
              <a:tailEnd type="none" w="med" len="med"/>
            </a:ln>
          </p:spPr>
          <p:txBody>
            <a:bodyPr wrap="none" lIns="0" tIns="0" rIns="0" bIns="0" rtlCol="0">
              <a:spAutoFit/>
            </a:bodyPr>
            <a:lstStyle/>
            <a:p>
              <a:pPr defTabSz="913782"/>
              <a:r>
                <a:rPr lang="en-US" sz="2744" kern="4000" spc="-100" dirty="0">
                  <a:solidFill>
                    <a:srgbClr val="FFFFFF"/>
                  </a:solidFill>
                  <a:latin typeface="Segoe UI Light"/>
                </a:rPr>
                <a:t>One Windows </a:t>
              </a:r>
            </a:p>
            <a:p>
              <a:pPr defTabSz="913782"/>
              <a:r>
                <a:rPr lang="en-US" sz="2744" kern="4000" spc="-100" dirty="0">
                  <a:solidFill>
                    <a:srgbClr val="FFFFFF"/>
                  </a:solidFill>
                  <a:latin typeface="Segoe UI Light"/>
                </a:rPr>
                <a:t>Platform</a:t>
              </a: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r="79051"/>
            <a:stretch/>
          </p:blipFill>
          <p:spPr>
            <a:xfrm>
              <a:off x="1341437" y="3253422"/>
              <a:ext cx="1629352" cy="1463040"/>
            </a:xfrm>
            <a:prstGeom prst="rect">
              <a:avLst/>
            </a:prstGeom>
          </p:spPr>
        </p:pic>
      </p:grpSp>
      <p:grpSp>
        <p:nvGrpSpPr>
          <p:cNvPr id="29" name="Group 28"/>
          <p:cNvGrpSpPr/>
          <p:nvPr/>
        </p:nvGrpSpPr>
        <p:grpSpPr>
          <a:xfrm>
            <a:off x="7959307" y="2244257"/>
            <a:ext cx="3747532" cy="3584257"/>
            <a:chOff x="8121019" y="1671224"/>
            <a:chExt cx="3823674" cy="3657081"/>
          </a:xfrm>
        </p:grpSpPr>
        <p:sp>
          <p:nvSpPr>
            <p:cNvPr id="30" name="Rectangle 29"/>
            <p:cNvSpPr/>
            <p:nvPr/>
          </p:nvSpPr>
          <p:spPr>
            <a:xfrm>
              <a:off x="8121019" y="1671224"/>
              <a:ext cx="3823674" cy="3657081"/>
            </a:xfrm>
            <a:prstGeom prst="rect">
              <a:avLst/>
            </a:prstGeom>
            <a:solidFill>
              <a:srgbClr val="0078D7"/>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658"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31" name="TextBox 30"/>
            <p:cNvSpPr txBox="1"/>
            <p:nvPr/>
          </p:nvSpPr>
          <p:spPr>
            <a:xfrm>
              <a:off x="8255683" y="1746709"/>
              <a:ext cx="1520544" cy="430887"/>
            </a:xfrm>
            <a:prstGeom prst="rect">
              <a:avLst/>
            </a:prstGeom>
            <a:noFill/>
            <a:ln>
              <a:noFill/>
              <a:headEnd type="none" w="med" len="med"/>
              <a:tailEnd type="none" w="med" len="med"/>
            </a:ln>
          </p:spPr>
          <p:txBody>
            <a:bodyPr wrap="none" lIns="0" tIns="0" rIns="0" bIns="0" rtlCol="0">
              <a:spAutoFit/>
            </a:bodyPr>
            <a:lstStyle/>
            <a:p>
              <a:pPr defTabSz="913782"/>
              <a:r>
                <a:rPr lang="en-US" sz="2744" kern="4000" spc="-100" dirty="0">
                  <a:solidFill>
                    <a:srgbClr val="FFFFFF"/>
                  </a:solidFill>
                  <a:latin typeface="Segoe UI Light"/>
                </a:rPr>
                <a:t>Connected</a:t>
              </a:r>
            </a:p>
          </p:txBody>
        </p:sp>
        <p:pic>
          <p:nvPicPr>
            <p:cNvPr id="32" name="Picture 31"/>
            <p:cNvPicPr>
              <a:picLocks noChangeAspect="1"/>
            </p:cNvPicPr>
            <p:nvPr/>
          </p:nvPicPr>
          <p:blipFill>
            <a:blip r:embed="rId6"/>
            <a:stretch>
              <a:fillRect/>
            </a:stretch>
          </p:blipFill>
          <p:spPr>
            <a:xfrm>
              <a:off x="8685271" y="3268662"/>
              <a:ext cx="2485966" cy="1554515"/>
            </a:xfrm>
            <a:prstGeom prst="rect">
              <a:avLst/>
            </a:prstGeom>
          </p:spPr>
        </p:pic>
        <p:sp>
          <p:nvSpPr>
            <p:cNvPr id="33" name="Freeform 7"/>
            <p:cNvSpPr>
              <a:spLocks/>
            </p:cNvSpPr>
            <p:nvPr/>
          </p:nvSpPr>
          <p:spPr bwMode="auto">
            <a:xfrm>
              <a:off x="9494837" y="3920291"/>
              <a:ext cx="762000" cy="415171"/>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0" tIns="44769" rIns="89540" bIns="44769" numCol="1" anchor="t" anchorCtr="0" compatLnSpc="1">
              <a:prstTxWarp prst="textNoShape">
                <a:avLst/>
              </a:prstTxWarp>
            </a:bodyPr>
            <a:lstStyle/>
            <a:p>
              <a:pPr defTabSz="913006"/>
              <a:endParaRPr lang="en-US" sz="1764" kern="0" dirty="0">
                <a:solidFill>
                  <a:prstClr val="black"/>
                </a:solidFill>
              </a:endParaRPr>
            </a:p>
          </p:txBody>
        </p:sp>
      </p:grpSp>
      <p:grpSp>
        <p:nvGrpSpPr>
          <p:cNvPr id="4" name="Group 3"/>
          <p:cNvGrpSpPr/>
          <p:nvPr/>
        </p:nvGrpSpPr>
        <p:grpSpPr>
          <a:xfrm>
            <a:off x="234317" y="3503682"/>
            <a:ext cx="3772575" cy="2324831"/>
            <a:chOff x="239077" y="3573462"/>
            <a:chExt cx="3849225" cy="2372066"/>
          </a:xfrm>
        </p:grpSpPr>
        <p:sp>
          <p:nvSpPr>
            <p:cNvPr id="3" name="Rectangle 2"/>
            <p:cNvSpPr/>
            <p:nvPr/>
          </p:nvSpPr>
          <p:spPr bwMode="auto">
            <a:xfrm>
              <a:off x="274320" y="3573462"/>
              <a:ext cx="3813982" cy="2372066"/>
            </a:xfrm>
            <a:prstGeom prst="rect">
              <a:avLst/>
            </a:prstGeom>
            <a:solidFill>
              <a:schemeClr val="bg1"/>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chemeClr val="accent6"/>
                    </a:gs>
                    <a:gs pos="100000">
                      <a:schemeClr val="accent6"/>
                    </a:gs>
                  </a:gsLst>
                  <a:lin ang="5400000" scaled="0"/>
                </a:gradFill>
              </a:endParaRPr>
            </a:p>
          </p:txBody>
        </p:sp>
        <p:sp>
          <p:nvSpPr>
            <p:cNvPr id="34" name="Rectangle 33"/>
            <p:cNvSpPr/>
            <p:nvPr/>
          </p:nvSpPr>
          <p:spPr>
            <a:xfrm>
              <a:off x="239077" y="3942040"/>
              <a:ext cx="3849225" cy="1605447"/>
            </a:xfrm>
            <a:prstGeom prst="rect">
              <a:avLst/>
            </a:prstGeom>
          </p:spPr>
          <p:txBody>
            <a:bodyPr wrap="square" lIns="121866" tIns="60932" rIns="121866" bIns="60932">
              <a:spAutoFit/>
            </a:bodyPr>
            <a:lstStyle/>
            <a:p>
              <a:pPr defTabSz="913888">
                <a:spcBef>
                  <a:spcPts val="1175"/>
                </a:spcBef>
              </a:pPr>
              <a:r>
                <a:rPr lang="en-US" sz="1866" kern="4000" spc="-100" dirty="0">
                  <a:solidFill>
                    <a:srgbClr val="002060"/>
                  </a:solidFill>
                  <a:latin typeface="Segoe UI Light"/>
                </a:rPr>
                <a:t>Universal Windows Platform</a:t>
              </a:r>
            </a:p>
            <a:p>
              <a:pPr defTabSz="913888">
                <a:spcBef>
                  <a:spcPts val="1175"/>
                </a:spcBef>
              </a:pPr>
              <a:r>
                <a:rPr lang="en-US" sz="1866" kern="4000" spc="-100" dirty="0">
                  <a:solidFill>
                    <a:srgbClr val="002060"/>
                  </a:solidFill>
                  <a:latin typeface="Segoe UI Light"/>
                </a:rPr>
                <a:t>Universal Windows apps and driver</a:t>
              </a:r>
            </a:p>
            <a:p>
              <a:pPr defTabSz="913888">
                <a:spcBef>
                  <a:spcPts val="1175"/>
                </a:spcBef>
              </a:pPr>
              <a:r>
                <a:rPr lang="en-US" sz="1866" kern="4000" spc="-100" dirty="0">
                  <a:solidFill>
                    <a:srgbClr val="002060"/>
                  </a:solidFill>
                  <a:latin typeface="Segoe UI Light"/>
                </a:rPr>
                <a:t>One deployment and management model</a:t>
              </a:r>
            </a:p>
          </p:txBody>
        </p:sp>
      </p:grpSp>
      <p:grpSp>
        <p:nvGrpSpPr>
          <p:cNvPr id="5" name="Group 4"/>
          <p:cNvGrpSpPr/>
          <p:nvPr/>
        </p:nvGrpSpPr>
        <p:grpSpPr>
          <a:xfrm>
            <a:off x="4122479" y="3488437"/>
            <a:ext cx="4035249" cy="2324831"/>
            <a:chOff x="4206239" y="3557907"/>
            <a:chExt cx="4117236" cy="2372066"/>
          </a:xfrm>
        </p:grpSpPr>
        <p:sp>
          <p:nvSpPr>
            <p:cNvPr id="35" name="Rectangle 34"/>
            <p:cNvSpPr/>
            <p:nvPr/>
          </p:nvSpPr>
          <p:spPr bwMode="auto">
            <a:xfrm>
              <a:off x="4206239" y="3557907"/>
              <a:ext cx="3789221" cy="2372066"/>
            </a:xfrm>
            <a:prstGeom prst="rect">
              <a:avLst/>
            </a:prstGeom>
            <a:solidFill>
              <a:schemeClr val="bg1"/>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chemeClr val="accent6"/>
                    </a:gs>
                    <a:gs pos="100000">
                      <a:schemeClr val="accent6"/>
                    </a:gs>
                  </a:gsLst>
                  <a:lin ang="5400000" scaled="0"/>
                </a:gradFill>
              </a:endParaRPr>
            </a:p>
          </p:txBody>
        </p:sp>
        <p:sp>
          <p:nvSpPr>
            <p:cNvPr id="38" name="Rectangle 37"/>
            <p:cNvSpPr/>
            <p:nvPr/>
          </p:nvSpPr>
          <p:spPr>
            <a:xfrm>
              <a:off x="4221527" y="3987464"/>
              <a:ext cx="4101948" cy="1634909"/>
            </a:xfrm>
            <a:prstGeom prst="rect">
              <a:avLst/>
            </a:prstGeom>
          </p:spPr>
          <p:txBody>
            <a:bodyPr wrap="square" lIns="121866" tIns="60932" rIns="121866" bIns="60932">
              <a:spAutoFit/>
            </a:bodyPr>
            <a:lstStyle/>
            <a:p>
              <a:pPr defTabSz="913888">
                <a:spcBef>
                  <a:spcPts val="1175"/>
                </a:spcBef>
              </a:pPr>
              <a:r>
                <a:rPr lang="en-US" sz="1866" kern="4000" spc="-100" dirty="0">
                  <a:solidFill>
                    <a:srgbClr val="FF0000"/>
                  </a:solidFill>
                  <a:latin typeface="Segoe UI Light"/>
                </a:rPr>
                <a:t>Enterprise-grade security</a:t>
              </a:r>
            </a:p>
            <a:p>
              <a:pPr defTabSz="913888">
                <a:spcBef>
                  <a:spcPts val="1175"/>
                </a:spcBef>
              </a:pPr>
              <a:r>
                <a:rPr lang="en-US" sz="1866" kern="4000" spc="-100" dirty="0">
                  <a:solidFill>
                    <a:srgbClr val="FF0000"/>
                  </a:solidFill>
                  <a:latin typeface="Segoe UI Light"/>
                </a:rPr>
                <a:t>Granular UX Control and Advanced Lockdown</a:t>
              </a:r>
            </a:p>
            <a:p>
              <a:pPr defTabSz="913888">
                <a:spcBef>
                  <a:spcPts val="1175"/>
                </a:spcBef>
              </a:pPr>
              <a:endParaRPr lang="en-US" sz="1866" kern="4000" spc="-100" dirty="0">
                <a:solidFill>
                  <a:srgbClr val="FF0000"/>
                </a:solidFill>
                <a:latin typeface="Segoe UI Light"/>
              </a:endParaRPr>
            </a:p>
          </p:txBody>
        </p:sp>
      </p:grpSp>
      <p:grpSp>
        <p:nvGrpSpPr>
          <p:cNvPr id="6" name="Group 5"/>
          <p:cNvGrpSpPr/>
          <p:nvPr/>
        </p:nvGrpSpPr>
        <p:grpSpPr>
          <a:xfrm>
            <a:off x="7959308" y="3488437"/>
            <a:ext cx="4152560" cy="2324831"/>
            <a:chOff x="8121023" y="3557907"/>
            <a:chExt cx="4236931" cy="2372066"/>
          </a:xfrm>
        </p:grpSpPr>
        <p:sp>
          <p:nvSpPr>
            <p:cNvPr id="37" name="Rectangle 36"/>
            <p:cNvSpPr/>
            <p:nvPr/>
          </p:nvSpPr>
          <p:spPr bwMode="auto">
            <a:xfrm>
              <a:off x="8121023" y="3557907"/>
              <a:ext cx="3806818" cy="2372066"/>
            </a:xfrm>
            <a:prstGeom prst="rect">
              <a:avLst/>
            </a:prstGeom>
            <a:solidFill>
              <a:schemeClr val="bg1"/>
            </a:solidFill>
            <a:ln>
              <a:solidFill>
                <a:srgbClr val="0077D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chemeClr val="accent6"/>
                    </a:gs>
                    <a:gs pos="100000">
                      <a:schemeClr val="accent6"/>
                    </a:gs>
                  </a:gsLst>
                  <a:lin ang="5400000" scaled="0"/>
                </a:gradFill>
              </a:endParaRPr>
            </a:p>
          </p:txBody>
        </p:sp>
        <p:sp>
          <p:nvSpPr>
            <p:cNvPr id="39" name="Rectangle 38"/>
            <p:cNvSpPr/>
            <p:nvPr/>
          </p:nvSpPr>
          <p:spPr>
            <a:xfrm>
              <a:off x="8256006" y="4064279"/>
              <a:ext cx="4101948" cy="1336046"/>
            </a:xfrm>
            <a:prstGeom prst="rect">
              <a:avLst/>
            </a:prstGeom>
          </p:spPr>
          <p:txBody>
            <a:bodyPr wrap="square" lIns="121866" tIns="60932" rIns="121866" bIns="60932">
              <a:spAutoFit/>
            </a:bodyPr>
            <a:lstStyle/>
            <a:p>
              <a:pPr defTabSz="913888">
                <a:spcBef>
                  <a:spcPts val="1175"/>
                </a:spcBef>
              </a:pPr>
              <a:r>
                <a:rPr lang="en-US" sz="1866" kern="4000" spc="-100" dirty="0">
                  <a:solidFill>
                    <a:srgbClr val="0077D0"/>
                  </a:solidFill>
                  <a:latin typeface="Segoe UI Light"/>
                </a:rPr>
                <a:t>Device connectivity</a:t>
              </a:r>
            </a:p>
            <a:p>
              <a:pPr defTabSz="913888">
                <a:spcBef>
                  <a:spcPts val="1175"/>
                </a:spcBef>
              </a:pPr>
              <a:r>
                <a:rPr lang="en-US" sz="1866" kern="4000" spc="-100" dirty="0">
                  <a:solidFill>
                    <a:srgbClr val="0077D0"/>
                  </a:solidFill>
                  <a:latin typeface="Segoe UI Light"/>
                </a:rPr>
                <a:t>Cloud connectivity</a:t>
              </a:r>
            </a:p>
            <a:p>
              <a:pPr defTabSz="913888">
                <a:spcBef>
                  <a:spcPts val="1175"/>
                </a:spcBef>
              </a:pPr>
              <a:endParaRPr lang="en-US" sz="1866" kern="4000" spc="-100" dirty="0">
                <a:solidFill>
                  <a:srgbClr val="0077D0"/>
                </a:solidFill>
                <a:latin typeface="Segoe UI Light"/>
              </a:endParaRPr>
            </a:p>
          </p:txBody>
        </p:sp>
      </p:grpSp>
    </p:spTree>
    <p:extLst>
      <p:ext uri="{BB962C8B-B14F-4D97-AF65-F5344CB8AC3E}">
        <p14:creationId xmlns:p14="http://schemas.microsoft.com/office/powerpoint/2010/main" val="2695412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1+#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xit" presetSubtype="0" fill="hold" nodeType="withEffect">
                                  <p:stCondLst>
                                    <p:cond delay="0"/>
                                  </p:stCondLst>
                                  <p:childTnLst>
                                    <p:animEffect transition="out" filter="dissolv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par>
                                <p:cTn id="37" presetID="9" presetClass="exit" presetSubtype="0" fill="hold" nodeType="withEffect">
                                  <p:stCondLst>
                                    <p:cond delay="0"/>
                                  </p:stCondLst>
                                  <p:childTnLst>
                                    <p:animEffect transition="out" filter="dissolv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39878" y="2926897"/>
            <a:ext cx="5384858" cy="1873191"/>
            <a:chOff x="3866636" y="1817295"/>
            <a:chExt cx="6542600" cy="2220628"/>
          </a:xfrm>
          <a:solidFill>
            <a:srgbClr val="0077D0"/>
          </a:solidFill>
        </p:grpSpPr>
        <p:sp>
          <p:nvSpPr>
            <p:cNvPr id="60" name="Isosceles Triangle 59"/>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1" name="Rectangle 60"/>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2" name="Isosceles Triangle 61"/>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63" name="Pentagon 62"/>
          <p:cNvSpPr/>
          <p:nvPr/>
        </p:nvSpPr>
        <p:spPr bwMode="auto">
          <a:xfrm>
            <a:off x="1176126" y="2936029"/>
            <a:ext cx="5050075" cy="1864059"/>
          </a:xfrm>
          <a:prstGeom prst="homePlate">
            <a:avLst/>
          </a:prstGeom>
          <a:solidFill>
            <a:srgbClr val="0077D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nvGrpSpPr>
          <p:cNvPr id="64" name="Group 63"/>
          <p:cNvGrpSpPr/>
          <p:nvPr/>
        </p:nvGrpSpPr>
        <p:grpSpPr>
          <a:xfrm>
            <a:off x="5341512" y="4893985"/>
            <a:ext cx="5384858" cy="1873191"/>
            <a:chOff x="3866636" y="1817295"/>
            <a:chExt cx="6542600" cy="2220628"/>
          </a:xfrm>
          <a:solidFill>
            <a:srgbClr val="002060"/>
          </a:solidFill>
        </p:grpSpPr>
        <p:sp>
          <p:nvSpPr>
            <p:cNvPr id="71" name="Isosceles Triangle 70"/>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0" name="Rectangle 79"/>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1" name="Isosceles Triangle 80"/>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82" name="Pentagon 81"/>
          <p:cNvSpPr/>
          <p:nvPr/>
        </p:nvSpPr>
        <p:spPr bwMode="auto">
          <a:xfrm>
            <a:off x="1177760" y="4903117"/>
            <a:ext cx="5050075" cy="1864059"/>
          </a:xfrm>
          <a:prstGeom prst="homePlat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nvGrpSpPr>
          <p:cNvPr id="9" name="Group 8"/>
          <p:cNvGrpSpPr/>
          <p:nvPr/>
        </p:nvGrpSpPr>
        <p:grpSpPr>
          <a:xfrm>
            <a:off x="5339878" y="940047"/>
            <a:ext cx="5384858" cy="1873191"/>
            <a:chOff x="3866636" y="1817295"/>
            <a:chExt cx="6542600" cy="2220628"/>
          </a:xfrm>
          <a:solidFill>
            <a:srgbClr val="0099CC"/>
          </a:solidFill>
        </p:grpSpPr>
        <p:sp>
          <p:nvSpPr>
            <p:cNvPr id="4" name="Isosceles Triangle 3"/>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 name="Rectangle 5"/>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 name="Isosceles Triangle 7"/>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3" name="Pentagon 2"/>
          <p:cNvSpPr/>
          <p:nvPr/>
        </p:nvSpPr>
        <p:spPr bwMode="auto">
          <a:xfrm>
            <a:off x="1176126" y="949179"/>
            <a:ext cx="5050075" cy="1864059"/>
          </a:xfrm>
          <a:prstGeom prst="homePlate">
            <a:avLst/>
          </a:prstGeom>
          <a:solidFill>
            <a:srgbClr val="0099C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12" name="Rectangle 11"/>
          <p:cNvSpPr/>
          <p:nvPr/>
        </p:nvSpPr>
        <p:spPr>
          <a:xfrm>
            <a:off x="1396883" y="1031235"/>
            <a:ext cx="3553593" cy="67971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Enterprise</a:t>
            </a:r>
          </a:p>
          <a:p>
            <a:pPr defTabSz="913919">
              <a:spcAft>
                <a:spcPts val="400"/>
              </a:spcAft>
              <a:defRPr/>
            </a:pPr>
            <a:r>
              <a:rPr lang="en-US" sz="1000" kern="0" dirty="0">
                <a:solidFill>
                  <a:srgbClr val="FFFFFF"/>
                </a:solidFill>
              </a:rPr>
              <a:t>1 GB RAM, 16 GB Storage</a:t>
            </a:r>
          </a:p>
          <a:p>
            <a:pPr defTabSz="913919">
              <a:spcAft>
                <a:spcPts val="400"/>
              </a:spcAft>
              <a:defRPr/>
            </a:pPr>
            <a:r>
              <a:rPr lang="en-US" sz="1000" kern="0" dirty="0">
                <a:solidFill>
                  <a:srgbClr val="FFFFFF"/>
                </a:solidFill>
              </a:rPr>
              <a:t>X86</a:t>
            </a:r>
          </a:p>
        </p:txBody>
      </p:sp>
      <p:sp>
        <p:nvSpPr>
          <p:cNvPr id="13" name="Rectangle 35"/>
          <p:cNvSpPr>
            <a:spLocks noChangeAspect="1"/>
          </p:cNvSpPr>
          <p:nvPr/>
        </p:nvSpPr>
        <p:spPr bwMode="auto">
          <a:xfrm>
            <a:off x="2634635" y="2198270"/>
            <a:ext cx="653034" cy="405476"/>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747007" y="2243585"/>
            <a:ext cx="352752" cy="373981"/>
            <a:chOff x="-3648457" y="2506228"/>
            <a:chExt cx="3192462" cy="2536824"/>
          </a:xfrm>
          <a:solidFill>
            <a:srgbClr val="FFFFFF"/>
          </a:solidFill>
        </p:grpSpPr>
        <p:sp>
          <p:nvSpPr>
            <p:cNvPr id="18" name="Freeform 5"/>
            <p:cNvSpPr>
              <a:spLocks noEditPoints="1"/>
            </p:cNvSpPr>
            <p:nvPr/>
          </p:nvSpPr>
          <p:spPr bwMode="auto">
            <a:xfrm>
              <a:off x="-1984756" y="2637996"/>
              <a:ext cx="573087" cy="573091"/>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19"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0" name="Freeform 7"/>
            <p:cNvSpPr>
              <a:spLocks noEditPoints="1"/>
            </p:cNvSpPr>
            <p:nvPr/>
          </p:nvSpPr>
          <p:spPr bwMode="auto">
            <a:xfrm>
              <a:off x="-3648457" y="2506228"/>
              <a:ext cx="782640"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1"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2"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3" name="Freeform 10"/>
            <p:cNvSpPr>
              <a:spLocks/>
            </p:cNvSpPr>
            <p:nvPr/>
          </p:nvSpPr>
          <p:spPr bwMode="auto">
            <a:xfrm>
              <a:off x="-3448431" y="4371541"/>
              <a:ext cx="2992436" cy="671511"/>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4" name="Freeform 11"/>
            <p:cNvSpPr>
              <a:spLocks/>
            </p:cNvSpPr>
            <p:nvPr/>
          </p:nvSpPr>
          <p:spPr bwMode="auto">
            <a:xfrm>
              <a:off x="-3313501" y="3246003"/>
              <a:ext cx="1009648" cy="1004893"/>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5"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6" name="Freeform 13"/>
            <p:cNvSpPr>
              <a:spLocks/>
            </p:cNvSpPr>
            <p:nvPr/>
          </p:nvSpPr>
          <p:spPr bwMode="auto">
            <a:xfrm>
              <a:off x="-1660906" y="3131700"/>
              <a:ext cx="877885" cy="957258"/>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grpSp>
      <p:sp>
        <p:nvSpPr>
          <p:cNvPr id="32" name="Freeform 31"/>
          <p:cNvSpPr/>
          <p:nvPr/>
        </p:nvSpPr>
        <p:spPr bwMode="auto">
          <a:xfrm>
            <a:off x="3663727" y="2412399"/>
            <a:ext cx="468331" cy="179326"/>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1058890 w 1948557"/>
              <a:gd name="connsiteY4" fmla="*/ 383056 h 539430"/>
              <a:gd name="connsiteX5" fmla="*/ 1058890 w 1948557"/>
              <a:gd name="connsiteY5" fmla="*/ 431296 h 539430"/>
              <a:gd name="connsiteX6" fmla="*/ 1430473 w 1948557"/>
              <a:gd name="connsiteY6" fmla="*/ 431296 h 539430"/>
              <a:gd name="connsiteX7" fmla="*/ 1430473 w 1948557"/>
              <a:gd name="connsiteY7" fmla="*/ 383056 h 539430"/>
              <a:gd name="connsiteX8" fmla="*/ 642494 w 1948557"/>
              <a:gd name="connsiteY8" fmla="*/ 383056 h 539430"/>
              <a:gd name="connsiteX9" fmla="*/ 642494 w 1948557"/>
              <a:gd name="connsiteY9" fmla="*/ 431296 h 539430"/>
              <a:gd name="connsiteX10" fmla="*/ 1014077 w 1948557"/>
              <a:gd name="connsiteY10" fmla="*/ 431296 h 539430"/>
              <a:gd name="connsiteX11" fmla="*/ 1014077 w 1948557"/>
              <a:gd name="connsiteY11" fmla="*/ 383056 h 539430"/>
              <a:gd name="connsiteX12" fmla="*/ 238168 w 1948557"/>
              <a:gd name="connsiteY12" fmla="*/ 315257 h 539430"/>
              <a:gd name="connsiteX13" fmla="*/ 238168 w 1948557"/>
              <a:gd name="connsiteY13" fmla="*/ 360976 h 539430"/>
              <a:gd name="connsiteX14" fmla="*/ 600628 w 1948557"/>
              <a:gd name="connsiteY14" fmla="*/ 360976 h 539430"/>
              <a:gd name="connsiteX15" fmla="*/ 600628 w 1948557"/>
              <a:gd name="connsiteY15" fmla="*/ 315257 h 539430"/>
              <a:gd name="connsiteX16" fmla="*/ 1058890 w 1948557"/>
              <a:gd name="connsiteY16" fmla="*/ 314326 h 539430"/>
              <a:gd name="connsiteX17" fmla="*/ 1058890 w 1948557"/>
              <a:gd name="connsiteY17" fmla="*/ 362566 h 539430"/>
              <a:gd name="connsiteX18" fmla="*/ 1430473 w 1948557"/>
              <a:gd name="connsiteY18" fmla="*/ 362566 h 539430"/>
              <a:gd name="connsiteX19" fmla="*/ 1430473 w 1948557"/>
              <a:gd name="connsiteY19" fmla="*/ 314326 h 539430"/>
              <a:gd name="connsiteX20" fmla="*/ 642494 w 1948557"/>
              <a:gd name="connsiteY20" fmla="*/ 314326 h 539430"/>
              <a:gd name="connsiteX21" fmla="*/ 642494 w 1948557"/>
              <a:gd name="connsiteY21" fmla="*/ 362566 h 539430"/>
              <a:gd name="connsiteX22" fmla="*/ 1014077 w 1948557"/>
              <a:gd name="connsiteY22" fmla="*/ 362566 h 539430"/>
              <a:gd name="connsiteX23" fmla="*/ 1014077 w 1948557"/>
              <a:gd name="connsiteY23" fmla="*/ 314326 h 539430"/>
              <a:gd name="connsiteX24" fmla="*/ 238168 w 1948557"/>
              <a:gd name="connsiteY24" fmla="*/ 246857 h 539430"/>
              <a:gd name="connsiteX25" fmla="*/ 238168 w 1948557"/>
              <a:gd name="connsiteY25" fmla="*/ 292576 h 539430"/>
              <a:gd name="connsiteX26" fmla="*/ 600628 w 1948557"/>
              <a:gd name="connsiteY26" fmla="*/ 292576 h 539430"/>
              <a:gd name="connsiteX27" fmla="*/ 600628 w 1948557"/>
              <a:gd name="connsiteY27" fmla="*/ 246857 h 539430"/>
              <a:gd name="connsiteX28" fmla="*/ 1058890 w 1948557"/>
              <a:gd name="connsiteY28" fmla="*/ 245595 h 539430"/>
              <a:gd name="connsiteX29" fmla="*/ 1058890 w 1948557"/>
              <a:gd name="connsiteY29" fmla="*/ 293835 h 539430"/>
              <a:gd name="connsiteX30" fmla="*/ 1430473 w 1948557"/>
              <a:gd name="connsiteY30" fmla="*/ 293835 h 539430"/>
              <a:gd name="connsiteX31" fmla="*/ 1430473 w 1948557"/>
              <a:gd name="connsiteY31" fmla="*/ 245595 h 539430"/>
              <a:gd name="connsiteX32" fmla="*/ 642494 w 1948557"/>
              <a:gd name="connsiteY32" fmla="*/ 245595 h 539430"/>
              <a:gd name="connsiteX33" fmla="*/ 642494 w 1948557"/>
              <a:gd name="connsiteY33" fmla="*/ 293835 h 539430"/>
              <a:gd name="connsiteX34" fmla="*/ 1014077 w 1948557"/>
              <a:gd name="connsiteY34" fmla="*/ 293835 h 539430"/>
              <a:gd name="connsiteX35" fmla="*/ 1014077 w 1948557"/>
              <a:gd name="connsiteY35" fmla="*/ 245595 h 539430"/>
              <a:gd name="connsiteX36" fmla="*/ 238168 w 1948557"/>
              <a:gd name="connsiteY36" fmla="*/ 178456 h 539430"/>
              <a:gd name="connsiteX37" fmla="*/ 238168 w 1948557"/>
              <a:gd name="connsiteY37" fmla="*/ 224175 h 539430"/>
              <a:gd name="connsiteX38" fmla="*/ 600628 w 1948557"/>
              <a:gd name="connsiteY38" fmla="*/ 224175 h 539430"/>
              <a:gd name="connsiteX39" fmla="*/ 600628 w 1948557"/>
              <a:gd name="connsiteY39" fmla="*/ 178456 h 539430"/>
              <a:gd name="connsiteX40" fmla="*/ 1058890 w 1948557"/>
              <a:gd name="connsiteY40" fmla="*/ 176864 h 539430"/>
              <a:gd name="connsiteX41" fmla="*/ 1058890 w 1948557"/>
              <a:gd name="connsiteY41" fmla="*/ 225104 h 539430"/>
              <a:gd name="connsiteX42" fmla="*/ 1430473 w 1948557"/>
              <a:gd name="connsiteY42" fmla="*/ 225104 h 539430"/>
              <a:gd name="connsiteX43" fmla="*/ 1430473 w 1948557"/>
              <a:gd name="connsiteY43" fmla="*/ 176864 h 539430"/>
              <a:gd name="connsiteX44" fmla="*/ 642494 w 1948557"/>
              <a:gd name="connsiteY44" fmla="*/ 176864 h 539430"/>
              <a:gd name="connsiteX45" fmla="*/ 642494 w 1948557"/>
              <a:gd name="connsiteY45" fmla="*/ 225104 h 539430"/>
              <a:gd name="connsiteX46" fmla="*/ 1014077 w 1948557"/>
              <a:gd name="connsiteY46" fmla="*/ 225104 h 539430"/>
              <a:gd name="connsiteX47" fmla="*/ 1014077 w 1948557"/>
              <a:gd name="connsiteY47" fmla="*/ 176864 h 539430"/>
              <a:gd name="connsiteX48" fmla="*/ 1578105 w 1948557"/>
              <a:gd name="connsiteY48" fmla="*/ 146210 h 539430"/>
              <a:gd name="connsiteX49" fmla="*/ 1538871 w 1948557"/>
              <a:gd name="connsiteY49" fmla="*/ 185444 h 539430"/>
              <a:gd name="connsiteX50" fmla="*/ 1538871 w 1948557"/>
              <a:gd name="connsiteY50" fmla="*/ 353984 h 539430"/>
              <a:gd name="connsiteX51" fmla="*/ 1578105 w 1948557"/>
              <a:gd name="connsiteY51" fmla="*/ 393218 h 539430"/>
              <a:gd name="connsiteX52" fmla="*/ 1735036 w 1948557"/>
              <a:gd name="connsiteY52" fmla="*/ 393218 h 539430"/>
              <a:gd name="connsiteX53" fmla="*/ 1774270 w 1948557"/>
              <a:gd name="connsiteY53" fmla="*/ 353984 h 539430"/>
              <a:gd name="connsiteX54" fmla="*/ 1774270 w 1948557"/>
              <a:gd name="connsiteY54" fmla="*/ 185444 h 539430"/>
              <a:gd name="connsiteX55" fmla="*/ 1735036 w 1948557"/>
              <a:gd name="connsiteY55" fmla="*/ 146210 h 539430"/>
              <a:gd name="connsiteX56" fmla="*/ 238168 w 1948557"/>
              <a:gd name="connsiteY56" fmla="*/ 110055 h 539430"/>
              <a:gd name="connsiteX57" fmla="*/ 238168 w 1948557"/>
              <a:gd name="connsiteY57" fmla="*/ 155774 h 539430"/>
              <a:gd name="connsiteX58" fmla="*/ 600628 w 1948557"/>
              <a:gd name="connsiteY58" fmla="*/ 155774 h 539430"/>
              <a:gd name="connsiteX59" fmla="*/ 600628 w 1948557"/>
              <a:gd name="connsiteY59" fmla="*/ 110055 h 539430"/>
              <a:gd name="connsiteX60" fmla="*/ 1058890 w 1948557"/>
              <a:gd name="connsiteY60" fmla="*/ 108133 h 539430"/>
              <a:gd name="connsiteX61" fmla="*/ 1058890 w 1948557"/>
              <a:gd name="connsiteY61" fmla="*/ 156373 h 539430"/>
              <a:gd name="connsiteX62" fmla="*/ 1430473 w 1948557"/>
              <a:gd name="connsiteY62" fmla="*/ 156373 h 539430"/>
              <a:gd name="connsiteX63" fmla="*/ 1430473 w 1948557"/>
              <a:gd name="connsiteY63" fmla="*/ 108133 h 539430"/>
              <a:gd name="connsiteX64" fmla="*/ 642494 w 1948557"/>
              <a:gd name="connsiteY64" fmla="*/ 108133 h 539430"/>
              <a:gd name="connsiteX65" fmla="*/ 642494 w 1948557"/>
              <a:gd name="connsiteY65" fmla="*/ 156373 h 539430"/>
              <a:gd name="connsiteX66" fmla="*/ 1014077 w 1948557"/>
              <a:gd name="connsiteY66" fmla="*/ 156373 h 539430"/>
              <a:gd name="connsiteX67" fmla="*/ 1014077 w 1948557"/>
              <a:gd name="connsiteY67" fmla="*/ 108133 h 539430"/>
              <a:gd name="connsiteX68" fmla="*/ 0 w 1948557"/>
              <a:gd name="connsiteY68" fmla="*/ 0 h 539430"/>
              <a:gd name="connsiteX69" fmla="*/ 1948557 w 1948557"/>
              <a:gd name="connsiteY69" fmla="*/ 0 h 539430"/>
              <a:gd name="connsiteX70" fmla="*/ 1948557 w 1948557"/>
              <a:gd name="connsiteY70" fmla="*/ 539430 h 539430"/>
              <a:gd name="connsiteX71" fmla="*/ 0 w 1948557"/>
              <a:gd name="connsiteY71"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48557" h="539430">
                <a:moveTo>
                  <a:pt x="238168" y="383657"/>
                </a:moveTo>
                <a:lnTo>
                  <a:pt x="238168" y="429376"/>
                </a:lnTo>
                <a:lnTo>
                  <a:pt x="600628" y="429376"/>
                </a:lnTo>
                <a:lnTo>
                  <a:pt x="600628" y="383657"/>
                </a:lnTo>
                <a:close/>
                <a:moveTo>
                  <a:pt x="1058890" y="383056"/>
                </a:moveTo>
                <a:lnTo>
                  <a:pt x="1058890" y="431296"/>
                </a:lnTo>
                <a:lnTo>
                  <a:pt x="1430473" y="431296"/>
                </a:lnTo>
                <a:lnTo>
                  <a:pt x="1430473" y="383056"/>
                </a:lnTo>
                <a:close/>
                <a:moveTo>
                  <a:pt x="642494" y="383056"/>
                </a:moveTo>
                <a:lnTo>
                  <a:pt x="642494" y="431296"/>
                </a:lnTo>
                <a:lnTo>
                  <a:pt x="1014077" y="431296"/>
                </a:lnTo>
                <a:lnTo>
                  <a:pt x="1014077" y="383056"/>
                </a:lnTo>
                <a:close/>
                <a:moveTo>
                  <a:pt x="238168" y="315257"/>
                </a:moveTo>
                <a:lnTo>
                  <a:pt x="238168" y="360976"/>
                </a:lnTo>
                <a:lnTo>
                  <a:pt x="600628" y="360976"/>
                </a:lnTo>
                <a:lnTo>
                  <a:pt x="600628" y="315257"/>
                </a:lnTo>
                <a:close/>
                <a:moveTo>
                  <a:pt x="1058890" y="314326"/>
                </a:moveTo>
                <a:lnTo>
                  <a:pt x="1058890" y="362566"/>
                </a:lnTo>
                <a:lnTo>
                  <a:pt x="1430473" y="362566"/>
                </a:lnTo>
                <a:lnTo>
                  <a:pt x="1430473" y="314326"/>
                </a:lnTo>
                <a:close/>
                <a:moveTo>
                  <a:pt x="642494" y="314326"/>
                </a:moveTo>
                <a:lnTo>
                  <a:pt x="642494" y="362566"/>
                </a:lnTo>
                <a:lnTo>
                  <a:pt x="1014077" y="362566"/>
                </a:lnTo>
                <a:lnTo>
                  <a:pt x="1014077" y="314326"/>
                </a:lnTo>
                <a:close/>
                <a:moveTo>
                  <a:pt x="238168" y="246857"/>
                </a:moveTo>
                <a:lnTo>
                  <a:pt x="238168" y="292576"/>
                </a:lnTo>
                <a:lnTo>
                  <a:pt x="600628" y="292576"/>
                </a:lnTo>
                <a:lnTo>
                  <a:pt x="600628" y="246857"/>
                </a:lnTo>
                <a:close/>
                <a:moveTo>
                  <a:pt x="1058890" y="245595"/>
                </a:moveTo>
                <a:lnTo>
                  <a:pt x="1058890" y="293835"/>
                </a:lnTo>
                <a:lnTo>
                  <a:pt x="1430473" y="293835"/>
                </a:lnTo>
                <a:lnTo>
                  <a:pt x="1430473" y="245595"/>
                </a:lnTo>
                <a:close/>
                <a:moveTo>
                  <a:pt x="642494" y="245595"/>
                </a:moveTo>
                <a:lnTo>
                  <a:pt x="642494" y="293835"/>
                </a:lnTo>
                <a:lnTo>
                  <a:pt x="1014077" y="293835"/>
                </a:lnTo>
                <a:lnTo>
                  <a:pt x="1014077" y="245595"/>
                </a:lnTo>
                <a:close/>
                <a:moveTo>
                  <a:pt x="238168" y="178456"/>
                </a:moveTo>
                <a:lnTo>
                  <a:pt x="238168" y="224175"/>
                </a:lnTo>
                <a:lnTo>
                  <a:pt x="600628" y="224175"/>
                </a:lnTo>
                <a:lnTo>
                  <a:pt x="600628" y="178456"/>
                </a:lnTo>
                <a:close/>
                <a:moveTo>
                  <a:pt x="1058890" y="176864"/>
                </a:moveTo>
                <a:lnTo>
                  <a:pt x="1058890" y="225104"/>
                </a:lnTo>
                <a:lnTo>
                  <a:pt x="1430473" y="225104"/>
                </a:lnTo>
                <a:lnTo>
                  <a:pt x="1430473" y="176864"/>
                </a:lnTo>
                <a:close/>
                <a:moveTo>
                  <a:pt x="642494" y="176864"/>
                </a:moveTo>
                <a:lnTo>
                  <a:pt x="642494" y="225104"/>
                </a:lnTo>
                <a:lnTo>
                  <a:pt x="1014077" y="225104"/>
                </a:lnTo>
                <a:lnTo>
                  <a:pt x="1014077" y="176864"/>
                </a:lnTo>
                <a:close/>
                <a:moveTo>
                  <a:pt x="1578105" y="146210"/>
                </a:moveTo>
                <a:cubicBezTo>
                  <a:pt x="1556437" y="146210"/>
                  <a:pt x="1538871" y="163776"/>
                  <a:pt x="1538871" y="185444"/>
                </a:cubicBezTo>
                <a:lnTo>
                  <a:pt x="1538871" y="353984"/>
                </a:lnTo>
                <a:cubicBezTo>
                  <a:pt x="1538871" y="375652"/>
                  <a:pt x="1556437" y="393218"/>
                  <a:pt x="1578105" y="393218"/>
                </a:cubicBezTo>
                <a:lnTo>
                  <a:pt x="1735036" y="393218"/>
                </a:lnTo>
                <a:cubicBezTo>
                  <a:pt x="1756704" y="393218"/>
                  <a:pt x="1774270" y="375652"/>
                  <a:pt x="1774270" y="353984"/>
                </a:cubicBezTo>
                <a:lnTo>
                  <a:pt x="1774270" y="185444"/>
                </a:lnTo>
                <a:cubicBezTo>
                  <a:pt x="1774270" y="163776"/>
                  <a:pt x="1756704" y="146210"/>
                  <a:pt x="1735036" y="146210"/>
                </a:cubicBezTo>
                <a:close/>
                <a:moveTo>
                  <a:pt x="238168" y="110055"/>
                </a:moveTo>
                <a:lnTo>
                  <a:pt x="238168" y="155774"/>
                </a:lnTo>
                <a:lnTo>
                  <a:pt x="600628" y="155774"/>
                </a:lnTo>
                <a:lnTo>
                  <a:pt x="600628" y="110055"/>
                </a:lnTo>
                <a:close/>
                <a:moveTo>
                  <a:pt x="1058890" y="108133"/>
                </a:moveTo>
                <a:lnTo>
                  <a:pt x="1058890" y="156373"/>
                </a:lnTo>
                <a:lnTo>
                  <a:pt x="1430473" y="156373"/>
                </a:lnTo>
                <a:lnTo>
                  <a:pt x="1430473" y="108133"/>
                </a:lnTo>
                <a:close/>
                <a:moveTo>
                  <a:pt x="642494" y="108133"/>
                </a:moveTo>
                <a:lnTo>
                  <a:pt x="642494" y="156373"/>
                </a:lnTo>
                <a:lnTo>
                  <a:pt x="1014077" y="156373"/>
                </a:lnTo>
                <a:lnTo>
                  <a:pt x="1014077" y="108133"/>
                </a:lnTo>
                <a:close/>
                <a:moveTo>
                  <a:pt x="0" y="0"/>
                </a:moveTo>
                <a:lnTo>
                  <a:pt x="1948557" y="0"/>
                </a:lnTo>
                <a:lnTo>
                  <a:pt x="1948557" y="539430"/>
                </a:lnTo>
                <a:lnTo>
                  <a:pt x="0" y="53943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89606" tIns="44804" rIns="44804" bIns="8960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50"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1233"/>
          <p:cNvSpPr>
            <a:spLocks noChangeAspect="1"/>
          </p:cNvSpPr>
          <p:nvPr/>
        </p:nvSpPr>
        <p:spPr bwMode="auto">
          <a:xfrm>
            <a:off x="4544471" y="1960634"/>
            <a:ext cx="566768" cy="753736"/>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6210068" y="1385522"/>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sz="2000" kern="0">
                <a:gradFill>
                  <a:gsLst>
                    <a:gs pos="0">
                      <a:srgbClr val="FFFFFF"/>
                    </a:gs>
                    <a:gs pos="100000">
                      <a:srgbClr val="FFFFFF"/>
                    </a:gs>
                  </a:gsLst>
                  <a:lin ang="5400000" scaled="0"/>
                </a:gradFill>
                <a:latin typeface="Segoe UI"/>
              </a:defRPr>
            </a:lvl1pPr>
          </a:lstStyle>
          <a:p>
            <a:pPr defTabSz="913856"/>
            <a:r>
              <a:rPr lang="en-US" sz="1764" dirty="0">
                <a:solidFill>
                  <a:prstClr val="white"/>
                </a:solidFill>
                <a:latin typeface="Segoe UI Light" panose="020B0502040204020203" pitchFamily="34" charset="0"/>
                <a:cs typeface="Segoe UI Light" panose="020B0502040204020203" pitchFamily="34" charset="0"/>
              </a:rPr>
              <a:t>Enterprise Manageability and Security</a:t>
            </a:r>
          </a:p>
          <a:p>
            <a:pPr defTabSz="913856"/>
            <a:r>
              <a:rPr lang="en-US" sz="1764" dirty="0">
                <a:solidFill>
                  <a:prstClr val="white"/>
                </a:solidFill>
                <a:latin typeface="Segoe UI Light" panose="020B0502040204020203" pitchFamily="34" charset="0"/>
                <a:cs typeface="Segoe UI Light" panose="020B0502040204020203" pitchFamily="34" charset="0"/>
              </a:rPr>
              <a:t> Rich user experience</a:t>
            </a:r>
          </a:p>
          <a:p>
            <a:pPr defTabSz="913856"/>
            <a:r>
              <a:rPr lang="en-US" sz="1764" dirty="0">
                <a:solidFill>
                  <a:prstClr val="white"/>
                </a:solidFill>
                <a:latin typeface="Segoe UI Light" panose="020B0502040204020203" pitchFamily="34" charset="0"/>
                <a:cs typeface="Segoe UI Light" panose="020B0502040204020203" pitchFamily="34" charset="0"/>
              </a:rPr>
              <a:t>Win32 &amp; UWP</a:t>
            </a:r>
          </a:p>
        </p:txBody>
      </p:sp>
      <p:sp>
        <p:nvSpPr>
          <p:cNvPr id="36" name="Title 1"/>
          <p:cNvSpPr>
            <a:spLocks noGrp="1"/>
          </p:cNvSpPr>
          <p:nvPr>
            <p:ph type="title"/>
          </p:nvPr>
        </p:nvSpPr>
        <p:spPr>
          <a:xfrm>
            <a:off x="360270" y="21511"/>
            <a:ext cx="11652805" cy="899303"/>
          </a:xfrm>
        </p:spPr>
        <p:txBody>
          <a:bodyPr/>
          <a:lstStyle/>
          <a:p>
            <a:r>
              <a:rPr lang="en-US" dirty="0"/>
              <a:t>Windows 10 IoT Editions</a:t>
            </a:r>
          </a:p>
        </p:txBody>
      </p:sp>
      <p:sp>
        <p:nvSpPr>
          <p:cNvPr id="65" name="TextBox 64"/>
          <p:cNvSpPr txBox="1"/>
          <p:nvPr/>
        </p:nvSpPr>
        <p:spPr>
          <a:xfrm>
            <a:off x="6220337" y="3403629"/>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sz="2800" b="1" ker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defRPr>
            </a:lvl1pPr>
          </a:lstStyle>
          <a:p>
            <a:pPr defTabSz="913856"/>
            <a:r>
              <a:rPr lang="en-US" sz="1764" b="0" dirty="0">
                <a:solidFill>
                  <a:prstClr val="white"/>
                </a:solidFill>
              </a:rPr>
              <a:t>Handheld devices</a:t>
            </a:r>
          </a:p>
          <a:p>
            <a:pPr defTabSz="913856"/>
            <a:r>
              <a:rPr lang="en-US" sz="1764" b="0" dirty="0">
                <a:solidFill>
                  <a:prstClr val="white"/>
                </a:solidFill>
              </a:rPr>
              <a:t>Modern Shell &amp; UWP</a:t>
            </a:r>
          </a:p>
          <a:p>
            <a:pPr defTabSz="913856"/>
            <a:r>
              <a:rPr lang="en-US" sz="1764" b="0" dirty="0">
                <a:solidFill>
                  <a:prstClr val="white"/>
                </a:solidFill>
              </a:rPr>
              <a:t>lockdown and multi-user support</a:t>
            </a:r>
          </a:p>
        </p:txBody>
      </p:sp>
      <p:sp>
        <p:nvSpPr>
          <p:cNvPr id="66" name="Rectangle 65"/>
          <p:cNvSpPr/>
          <p:nvPr/>
        </p:nvSpPr>
        <p:spPr>
          <a:xfrm>
            <a:off x="1396884" y="3078508"/>
            <a:ext cx="4077458" cy="67971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Mobile</a:t>
            </a:r>
          </a:p>
          <a:p>
            <a:pPr defTabSz="913919">
              <a:spcAft>
                <a:spcPts val="400"/>
              </a:spcAft>
              <a:defRPr/>
            </a:pPr>
            <a:r>
              <a:rPr lang="en-US" sz="1000" kern="0" dirty="0">
                <a:solidFill>
                  <a:srgbClr val="FFFFFF"/>
                </a:solidFill>
              </a:rPr>
              <a:t>512 MB RAM, 4 GB storage</a:t>
            </a:r>
          </a:p>
          <a:p>
            <a:pPr defTabSz="913919">
              <a:spcAft>
                <a:spcPts val="400"/>
              </a:spcAft>
              <a:defRPr/>
            </a:pPr>
            <a:r>
              <a:rPr lang="en-US" sz="1000" kern="0" dirty="0">
                <a:solidFill>
                  <a:srgbClr val="FFFFFF"/>
                </a:solidFill>
              </a:rPr>
              <a:t>ARM</a:t>
            </a:r>
          </a:p>
        </p:txBody>
      </p:sp>
      <p:sp>
        <p:nvSpPr>
          <p:cNvPr id="67" name="Rectangle 25"/>
          <p:cNvSpPr>
            <a:spLocks noChangeAspect="1"/>
          </p:cNvSpPr>
          <p:nvPr/>
        </p:nvSpPr>
        <p:spPr bwMode="auto">
          <a:xfrm>
            <a:off x="1845421" y="4272107"/>
            <a:ext cx="387291" cy="268226"/>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179213"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470" kern="0" spc="-49" dirty="0">
              <a:solidFill>
                <a:srgbClr val="5C2D91"/>
              </a:solidFill>
              <a:ea typeface="Segoe UI" pitchFamily="34" charset="0"/>
              <a:cs typeface="Segoe UI" pitchFamily="34" charset="0"/>
            </a:endParaRPr>
          </a:p>
        </p:txBody>
      </p:sp>
      <p:sp>
        <p:nvSpPr>
          <p:cNvPr id="68" name="Rectangle 34"/>
          <p:cNvSpPr>
            <a:spLocks noChangeAspect="1"/>
          </p:cNvSpPr>
          <p:nvPr/>
        </p:nvSpPr>
        <p:spPr bwMode="auto">
          <a:xfrm>
            <a:off x="3826145" y="4125005"/>
            <a:ext cx="249892" cy="439531"/>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solidFill>
                <a:srgbClr val="5C2D91"/>
              </a:solidFill>
              <a:ea typeface="Segoe UI" pitchFamily="34" charset="0"/>
              <a:cs typeface="Segoe UI" pitchFamily="34" charset="0"/>
            </a:endParaRPr>
          </a:p>
        </p:txBody>
      </p:sp>
      <p:sp>
        <p:nvSpPr>
          <p:cNvPr id="69" name="Rectangle 400"/>
          <p:cNvSpPr/>
          <p:nvPr/>
        </p:nvSpPr>
        <p:spPr bwMode="auto">
          <a:xfrm>
            <a:off x="4676114" y="4182890"/>
            <a:ext cx="303480" cy="339461"/>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196" tIns="33597" rIns="33597" bIns="67196" numCol="1" spcCol="0" rtlCol="0" fromWordArt="0" anchor="b" anchorCtr="0" forceAA="0" compatLnSpc="1">
            <a:prstTxWarp prst="textNoShape">
              <a:avLst/>
            </a:prstTxWarp>
            <a:noAutofit/>
          </a:bodyPr>
          <a:lstStyle/>
          <a:p>
            <a:pPr algn="ctr" defTabSz="671842" fontAlgn="base">
              <a:spcBef>
                <a:spcPct val="0"/>
              </a:spcBef>
              <a:spcAft>
                <a:spcPct val="0"/>
              </a:spcAft>
              <a:defRPr/>
            </a:pPr>
            <a:endParaRPr lang="en-US" sz="102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0" name="Round Same Side Corner Rectangle 26"/>
          <p:cNvSpPr>
            <a:spLocks noChangeAspect="1"/>
          </p:cNvSpPr>
          <p:nvPr/>
        </p:nvSpPr>
        <p:spPr bwMode="auto">
          <a:xfrm>
            <a:off x="2849062" y="4164943"/>
            <a:ext cx="224180" cy="386122"/>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6265341" y="5407622"/>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b="1" ker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defRPr>
            </a:lvl1pPr>
          </a:lstStyle>
          <a:p>
            <a:pPr defTabSz="913856"/>
            <a:r>
              <a:rPr lang="en-US" sz="1764" dirty="0"/>
              <a:t>Optimized for small &amp; low cost IoT devices</a:t>
            </a:r>
          </a:p>
          <a:p>
            <a:pPr defTabSz="913856"/>
            <a:r>
              <a:rPr lang="en-US" sz="1764" dirty="0"/>
              <a:t>Single UWP App experience</a:t>
            </a:r>
          </a:p>
          <a:p>
            <a:pPr defTabSz="913856"/>
            <a:r>
              <a:rPr lang="en-US" sz="1764" dirty="0"/>
              <a:t>Low cost silicon</a:t>
            </a:r>
          </a:p>
        </p:txBody>
      </p:sp>
      <p:sp>
        <p:nvSpPr>
          <p:cNvPr id="84" name="Rectangle 83"/>
          <p:cNvSpPr/>
          <p:nvPr/>
        </p:nvSpPr>
        <p:spPr>
          <a:xfrm>
            <a:off x="1396884" y="4996565"/>
            <a:ext cx="2702457" cy="883828"/>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Core</a:t>
            </a:r>
          </a:p>
          <a:p>
            <a:pPr defTabSz="913919">
              <a:spcAft>
                <a:spcPts val="400"/>
              </a:spcAft>
              <a:defRPr/>
            </a:pPr>
            <a:r>
              <a:rPr lang="en-US" sz="1000" kern="0" dirty="0">
                <a:solidFill>
                  <a:srgbClr val="FFFFFF"/>
                </a:solidFill>
              </a:rPr>
              <a:t>256MB RAM, 2GB storage</a:t>
            </a:r>
          </a:p>
          <a:p>
            <a:pPr defTabSz="913919">
              <a:spcAft>
                <a:spcPts val="400"/>
              </a:spcAft>
              <a:defRPr/>
            </a:pPr>
            <a:r>
              <a:rPr lang="en-US" sz="1000" kern="0" dirty="0">
                <a:solidFill>
                  <a:srgbClr val="FFFFFF"/>
                </a:solidFill>
              </a:rPr>
              <a:t>X86 or ARM</a:t>
            </a:r>
          </a:p>
          <a:p>
            <a:pPr defTabSz="913919">
              <a:spcAft>
                <a:spcPts val="400"/>
              </a:spcAft>
              <a:defRPr/>
            </a:pPr>
            <a:endParaRPr lang="en-US" sz="1000" kern="0" dirty="0">
              <a:solidFill>
                <a:srgbClr val="FFFFFF"/>
              </a:solidFill>
            </a:endParaRPr>
          </a:p>
        </p:txBody>
      </p:sp>
      <p:sp>
        <p:nvSpPr>
          <p:cNvPr id="85" name="Freeform 84"/>
          <p:cNvSpPr/>
          <p:nvPr/>
        </p:nvSpPr>
        <p:spPr bwMode="auto">
          <a:xfrm>
            <a:off x="2937426" y="5972199"/>
            <a:ext cx="215917" cy="2311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ed Rectangle 94"/>
          <p:cNvSpPr>
            <a:spLocks noChangeAspect="1"/>
          </p:cNvSpPr>
          <p:nvPr/>
        </p:nvSpPr>
        <p:spPr bwMode="auto">
          <a:xfrm>
            <a:off x="4691830" y="5889144"/>
            <a:ext cx="316550" cy="362500"/>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1971533" y="6005211"/>
            <a:ext cx="302187" cy="248299"/>
            <a:chOff x="5747233" y="2241611"/>
            <a:chExt cx="585773" cy="368342"/>
          </a:xfrm>
          <a:solidFill>
            <a:srgbClr val="FFFFFF"/>
          </a:solidFill>
        </p:grpSpPr>
        <p:sp>
          <p:nvSpPr>
            <p:cNvPr id="94"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030" tIns="33514" rIns="33514" bIns="67030" numCol="1" spcCol="0" rtlCol="0" fromWordArt="0" anchor="b" anchorCtr="0" forceAA="0" compatLnSpc="1">
              <a:prstTxWarp prst="textNoShape">
                <a:avLst/>
              </a:prstTxWarp>
              <a:noAutofit/>
            </a:bodyPr>
            <a:lstStyle/>
            <a:p>
              <a:pPr algn="ctr" defTabSz="670164" fontAlgn="base">
                <a:spcBef>
                  <a:spcPct val="0"/>
                </a:spcBef>
                <a:spcAft>
                  <a:spcPct val="0"/>
                </a:spcAft>
                <a:defRPr/>
              </a:pPr>
              <a:endParaRPr lang="en-US" sz="131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p>
              <a:pPr defTabSz="806523">
                <a:defRPr/>
              </a:pPr>
              <a:endParaRPr lang="en-US" sz="1960" kern="0" spc="-132" dirty="0">
                <a:gradFill>
                  <a:gsLst>
                    <a:gs pos="0">
                      <a:srgbClr val="FFFFFF"/>
                    </a:gs>
                    <a:gs pos="100000">
                      <a:srgbClr val="FFFFFF"/>
                    </a:gs>
                  </a:gsLst>
                  <a:lin ang="5400000" scaled="0"/>
                </a:gradFill>
                <a:latin typeface="Segoe Light" pitchFamily="34" charset="0"/>
              </a:endParaRPr>
            </a:p>
          </p:txBody>
        </p:sp>
        <p:sp>
          <p:nvSpPr>
            <p:cNvPr id="96" name="Rectangle 95"/>
            <p:cNvSpPr/>
            <p:nvPr/>
          </p:nvSpPr>
          <p:spPr bwMode="auto">
            <a:xfrm>
              <a:off x="5747233" y="2293846"/>
              <a:ext cx="90003" cy="214937"/>
            </a:xfrm>
            <a:prstGeom prst="rect">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sp>
        <p:nvSpPr>
          <p:cNvPr id="98" name="Rounded Rectangle 402"/>
          <p:cNvSpPr>
            <a:spLocks noChangeAspect="1"/>
          </p:cNvSpPr>
          <p:nvPr/>
        </p:nvSpPr>
        <p:spPr bwMode="auto">
          <a:xfrm rot="668849">
            <a:off x="3757120" y="5922260"/>
            <a:ext cx="389133" cy="349985"/>
          </a:xfrm>
          <a:custGeom>
            <a:avLst/>
            <a:gdLst/>
            <a:ahLst/>
            <a:cxnLst/>
            <a:rect l="l" t="t" r="r" b="b"/>
            <a:pathLst>
              <a:path w="3476741" h="3127782">
                <a:moveTo>
                  <a:pt x="130628" y="2246542"/>
                </a:moveTo>
                <a:lnTo>
                  <a:pt x="3420422" y="2216831"/>
                </a:lnTo>
                <a:lnTo>
                  <a:pt x="3476741" y="2502639"/>
                </a:lnTo>
                <a:lnTo>
                  <a:pt x="304278" y="3127782"/>
                </a:lnTo>
                <a:close/>
                <a:moveTo>
                  <a:pt x="234507" y="1864327"/>
                </a:moveTo>
                <a:cubicBezTo>
                  <a:pt x="234517" y="1864379"/>
                  <a:pt x="234526" y="1864429"/>
                  <a:pt x="234535" y="1864482"/>
                </a:cubicBezTo>
                <a:cubicBezTo>
                  <a:pt x="258320" y="1988533"/>
                  <a:pt x="332665" y="2074506"/>
                  <a:pt x="443964" y="2074506"/>
                </a:cubicBezTo>
                <a:lnTo>
                  <a:pt x="1872787" y="2042302"/>
                </a:lnTo>
                <a:cubicBezTo>
                  <a:pt x="1984085" y="2042303"/>
                  <a:pt x="2059333" y="1982377"/>
                  <a:pt x="2059333" y="1873879"/>
                </a:cubicBezTo>
                <a:lnTo>
                  <a:pt x="2045579" y="1811003"/>
                </a:lnTo>
                <a:close/>
                <a:moveTo>
                  <a:pt x="186223" y="919655"/>
                </a:moveTo>
                <a:cubicBezTo>
                  <a:pt x="89785" y="939608"/>
                  <a:pt x="71092" y="1026054"/>
                  <a:pt x="88447" y="1121860"/>
                </a:cubicBezTo>
                <a:cubicBezTo>
                  <a:pt x="134058" y="1352591"/>
                  <a:pt x="165890" y="1500138"/>
                  <a:pt x="201039" y="1683807"/>
                </a:cubicBezTo>
                <a:lnTo>
                  <a:pt x="2005693" y="1628666"/>
                </a:lnTo>
                <a:lnTo>
                  <a:pt x="1992534" y="1568508"/>
                </a:lnTo>
                <a:cubicBezTo>
                  <a:pt x="1960677" y="1411278"/>
                  <a:pt x="1925552" y="1248441"/>
                  <a:pt x="1893882" y="1091693"/>
                </a:cubicBezTo>
                <a:lnTo>
                  <a:pt x="1841809" y="1110526"/>
                </a:lnTo>
                <a:cubicBezTo>
                  <a:pt x="1552142" y="1210292"/>
                  <a:pt x="1204544" y="1275640"/>
                  <a:pt x="892489" y="1306073"/>
                </a:cubicBezTo>
                <a:cubicBezTo>
                  <a:pt x="756816" y="1321254"/>
                  <a:pt x="717156" y="1133515"/>
                  <a:pt x="849608" y="1047862"/>
                </a:cubicBezTo>
                <a:cubicBezTo>
                  <a:pt x="976692" y="997496"/>
                  <a:pt x="1099999" y="951431"/>
                  <a:pt x="1222406" y="909704"/>
                </a:cubicBezTo>
                <a:lnTo>
                  <a:pt x="232436" y="915341"/>
                </a:lnTo>
                <a:cubicBezTo>
                  <a:pt x="215364" y="915311"/>
                  <a:pt x="200000" y="916805"/>
                  <a:pt x="186223" y="919655"/>
                </a:cubicBezTo>
                <a:close/>
                <a:moveTo>
                  <a:pt x="1532850" y="647419"/>
                </a:moveTo>
                <a:lnTo>
                  <a:pt x="1421347" y="675846"/>
                </a:lnTo>
                <a:lnTo>
                  <a:pt x="1338568" y="717979"/>
                </a:lnTo>
                <a:lnTo>
                  <a:pt x="1221887" y="786157"/>
                </a:lnTo>
                <a:lnTo>
                  <a:pt x="1128175" y="845649"/>
                </a:lnTo>
                <a:lnTo>
                  <a:pt x="1418911" y="843384"/>
                </a:lnTo>
                <a:cubicBezTo>
                  <a:pt x="1555507" y="798488"/>
                  <a:pt x="1692523" y="758011"/>
                  <a:pt x="1833470" y="720322"/>
                </a:cubicBezTo>
                <a:lnTo>
                  <a:pt x="1824323" y="673900"/>
                </a:lnTo>
                <a:lnTo>
                  <a:pt x="1820649" y="655259"/>
                </a:lnTo>
                <a:lnTo>
                  <a:pt x="1813162" y="650279"/>
                </a:lnTo>
                <a:lnTo>
                  <a:pt x="1776951" y="631594"/>
                </a:lnTo>
                <a:lnTo>
                  <a:pt x="1729439" y="621591"/>
                </a:lnTo>
                <a:lnTo>
                  <a:pt x="1671852" y="626484"/>
                </a:lnTo>
                <a:close/>
                <a:moveTo>
                  <a:pt x="2808650" y="52096"/>
                </a:moveTo>
                <a:lnTo>
                  <a:pt x="3073026" y="0"/>
                </a:lnTo>
                <a:lnTo>
                  <a:pt x="3301253" y="1158201"/>
                </a:lnTo>
                <a:lnTo>
                  <a:pt x="3036877" y="1210297"/>
                </a:lnTo>
                <a:close/>
                <a:moveTo>
                  <a:pt x="1598383" y="253649"/>
                </a:moveTo>
                <a:lnTo>
                  <a:pt x="1834998" y="232845"/>
                </a:lnTo>
                <a:lnTo>
                  <a:pt x="2089176" y="202124"/>
                </a:lnTo>
                <a:lnTo>
                  <a:pt x="2538580" y="171664"/>
                </a:lnTo>
                <a:lnTo>
                  <a:pt x="2737618" y="158264"/>
                </a:lnTo>
                <a:lnTo>
                  <a:pt x="2732861" y="166579"/>
                </a:lnTo>
                <a:lnTo>
                  <a:pt x="2798466" y="467054"/>
                </a:lnTo>
                <a:lnTo>
                  <a:pt x="2858006" y="769195"/>
                </a:lnTo>
                <a:lnTo>
                  <a:pt x="2912489" y="1078870"/>
                </a:lnTo>
                <a:lnTo>
                  <a:pt x="2863279" y="1127802"/>
                </a:lnTo>
                <a:lnTo>
                  <a:pt x="2798999" y="1166623"/>
                </a:lnTo>
                <a:lnTo>
                  <a:pt x="2664146" y="1245509"/>
                </a:lnTo>
                <a:lnTo>
                  <a:pt x="2514224" y="1314285"/>
                </a:lnTo>
                <a:lnTo>
                  <a:pt x="2351712" y="1385543"/>
                </a:lnTo>
                <a:lnTo>
                  <a:pt x="2205603" y="1440490"/>
                </a:lnTo>
                <a:lnTo>
                  <a:pt x="2068362" y="1474074"/>
                </a:lnTo>
                <a:lnTo>
                  <a:pt x="2042072" y="1480878"/>
                </a:lnTo>
                <a:lnTo>
                  <a:pt x="2144266" y="1920066"/>
                </a:lnTo>
                <a:cubicBezTo>
                  <a:pt x="2144266" y="2041156"/>
                  <a:pt x="2062398" y="2108037"/>
                  <a:pt x="1941309" y="2108036"/>
                </a:cubicBezTo>
                <a:lnTo>
                  <a:pt x="386791" y="2143978"/>
                </a:lnTo>
                <a:cubicBezTo>
                  <a:pt x="265702" y="2143978"/>
                  <a:pt x="184818" y="2048026"/>
                  <a:pt x="158940" y="1909578"/>
                </a:cubicBezTo>
                <a:cubicBezTo>
                  <a:pt x="103909" y="1594409"/>
                  <a:pt x="64695" y="1416487"/>
                  <a:pt x="0" y="1080765"/>
                </a:cubicBezTo>
                <a:cubicBezTo>
                  <a:pt x="0" y="974812"/>
                  <a:pt x="65250" y="879766"/>
                  <a:pt x="162682" y="857660"/>
                </a:cubicBezTo>
                <a:cubicBezTo>
                  <a:pt x="176601" y="854502"/>
                  <a:pt x="191176" y="852832"/>
                  <a:pt x="206312" y="852832"/>
                </a:cubicBezTo>
                <a:lnTo>
                  <a:pt x="704767" y="848948"/>
                </a:lnTo>
                <a:lnTo>
                  <a:pt x="750022" y="801677"/>
                </a:lnTo>
                <a:lnTo>
                  <a:pt x="900886" y="642845"/>
                </a:lnTo>
                <a:lnTo>
                  <a:pt x="1055423" y="502656"/>
                </a:lnTo>
                <a:lnTo>
                  <a:pt x="1188583" y="386043"/>
                </a:lnTo>
                <a:lnTo>
                  <a:pt x="1240049" y="350081"/>
                </a:lnTo>
                <a:lnTo>
                  <a:pt x="1281437" y="329015"/>
                </a:lnTo>
                <a:lnTo>
                  <a:pt x="1335354" y="305480"/>
                </a:lnTo>
                <a:lnTo>
                  <a:pt x="1404241" y="291906"/>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118326" y="1000512"/>
            <a:ext cx="4251663" cy="361977"/>
          </a:xfrm>
          <a:prstGeom prst="rect">
            <a:avLst/>
          </a:prstGeom>
        </p:spPr>
        <p:txBody>
          <a:bodyPr wrap="none">
            <a:spAutoFit/>
          </a:bodyPr>
          <a:lstStyle/>
          <a:p>
            <a:pPr defTabSz="913919">
              <a:spcAft>
                <a:spcPts val="400"/>
              </a:spcAft>
              <a:defRPr/>
            </a:pPr>
            <a:r>
              <a:rPr lang="en-US" sz="1764" b="1" kern="0" dirty="0">
                <a:solidFill>
                  <a:srgbClr val="FFFFFF"/>
                </a:solidFill>
              </a:rPr>
              <a:t>Windows 10 Enterprise for IoT devices</a:t>
            </a:r>
          </a:p>
        </p:txBody>
      </p:sp>
      <p:sp>
        <p:nvSpPr>
          <p:cNvPr id="78" name="Rectangle 77"/>
          <p:cNvSpPr/>
          <p:nvPr/>
        </p:nvSpPr>
        <p:spPr>
          <a:xfrm>
            <a:off x="5663967" y="2961667"/>
            <a:ext cx="5060769" cy="361977"/>
          </a:xfrm>
          <a:prstGeom prst="rect">
            <a:avLst/>
          </a:prstGeom>
        </p:spPr>
        <p:txBody>
          <a:bodyPr wrap="none">
            <a:spAutoFit/>
          </a:bodyPr>
          <a:lstStyle/>
          <a:p>
            <a:pPr defTabSz="913919">
              <a:spcAft>
                <a:spcPts val="400"/>
              </a:spcAft>
              <a:defRPr/>
            </a:pPr>
            <a:r>
              <a:rPr lang="en-US" sz="1764" b="1" kern="0" dirty="0">
                <a:solidFill>
                  <a:srgbClr val="FFFFFF"/>
                </a:solidFill>
              </a:rPr>
              <a:t>Windows 10 Mobile Enterprise for IoT devices</a:t>
            </a:r>
          </a:p>
        </p:txBody>
      </p:sp>
      <p:sp>
        <p:nvSpPr>
          <p:cNvPr id="79" name="Rectangle 78"/>
          <p:cNvSpPr/>
          <p:nvPr/>
        </p:nvSpPr>
        <p:spPr>
          <a:xfrm>
            <a:off x="5988006" y="4922877"/>
            <a:ext cx="4496751" cy="361977"/>
          </a:xfrm>
          <a:prstGeom prst="rect">
            <a:avLst/>
          </a:prstGeom>
        </p:spPr>
        <p:txBody>
          <a:bodyPr wrap="none">
            <a:spAutoFit/>
          </a:bodyPr>
          <a:lstStyle/>
          <a:p>
            <a:pPr defTabSz="913919">
              <a:spcAft>
                <a:spcPts val="400"/>
              </a:spcAft>
              <a:defRPr/>
            </a:pPr>
            <a:r>
              <a:rPr lang="en-US" sz="1764" b="1" kern="0" dirty="0">
                <a:solidFill>
                  <a:srgbClr val="FFFFFF"/>
                </a:solidFill>
              </a:rPr>
              <a:t>New Windows 10 version for IoT devices</a:t>
            </a:r>
          </a:p>
        </p:txBody>
      </p:sp>
    </p:spTree>
    <p:extLst>
      <p:ext uri="{BB962C8B-B14F-4D97-AF65-F5344CB8AC3E}">
        <p14:creationId xmlns:p14="http://schemas.microsoft.com/office/powerpoint/2010/main" val="3658120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0"/>
                                        <p:tgtEl>
                                          <p:spTgt spid="66"/>
                                        </p:tgtEl>
                                      </p:cBhvr>
                                    </p:animEffect>
                                    <p:anim calcmode="lin" valueType="num">
                                      <p:cBhvr>
                                        <p:cTn id="25" dur="1000" fill="hold"/>
                                        <p:tgtEl>
                                          <p:spTgt spid="66"/>
                                        </p:tgtEl>
                                        <p:attrNameLst>
                                          <p:attrName>ppt_x</p:attrName>
                                        </p:attrNameLst>
                                      </p:cBhvr>
                                      <p:tavLst>
                                        <p:tav tm="0">
                                          <p:val>
                                            <p:strVal val="#ppt_x"/>
                                          </p:val>
                                        </p:tav>
                                        <p:tav tm="100000">
                                          <p:val>
                                            <p:strVal val="#ppt_x"/>
                                          </p:val>
                                        </p:tav>
                                      </p:tavLst>
                                    </p:anim>
                                    <p:anim calcmode="lin" valueType="num">
                                      <p:cBhvr>
                                        <p:cTn id="26" dur="1000" fill="hold"/>
                                        <p:tgtEl>
                                          <p:spTgt spid="6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00"/>
                                        <p:tgtEl>
                                          <p:spTgt spid="67"/>
                                        </p:tgtEl>
                                      </p:cBhvr>
                                    </p:animEffect>
                                    <p:anim calcmode="lin" valueType="num">
                                      <p:cBhvr>
                                        <p:cTn id="30" dur="1000" fill="hold"/>
                                        <p:tgtEl>
                                          <p:spTgt spid="67"/>
                                        </p:tgtEl>
                                        <p:attrNameLst>
                                          <p:attrName>ppt_x</p:attrName>
                                        </p:attrNameLst>
                                      </p:cBhvr>
                                      <p:tavLst>
                                        <p:tav tm="0">
                                          <p:val>
                                            <p:strVal val="#ppt_x"/>
                                          </p:val>
                                        </p:tav>
                                        <p:tav tm="100000">
                                          <p:val>
                                            <p:strVal val="#ppt_x"/>
                                          </p:val>
                                        </p:tav>
                                      </p:tavLst>
                                    </p:anim>
                                    <p:anim calcmode="lin" valueType="num">
                                      <p:cBhvr>
                                        <p:cTn id="31" dur="1000" fill="hold"/>
                                        <p:tgtEl>
                                          <p:spTgt spid="6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1000"/>
                                        <p:tgtEl>
                                          <p:spTgt spid="68"/>
                                        </p:tgtEl>
                                      </p:cBhvr>
                                    </p:animEffect>
                                    <p:anim calcmode="lin" valueType="num">
                                      <p:cBhvr>
                                        <p:cTn id="35" dur="1000" fill="hold"/>
                                        <p:tgtEl>
                                          <p:spTgt spid="68"/>
                                        </p:tgtEl>
                                        <p:attrNameLst>
                                          <p:attrName>ppt_x</p:attrName>
                                        </p:attrNameLst>
                                      </p:cBhvr>
                                      <p:tavLst>
                                        <p:tav tm="0">
                                          <p:val>
                                            <p:strVal val="#ppt_x"/>
                                          </p:val>
                                        </p:tav>
                                        <p:tav tm="100000">
                                          <p:val>
                                            <p:strVal val="#ppt_x"/>
                                          </p:val>
                                        </p:tav>
                                      </p:tavLst>
                                    </p:anim>
                                    <p:anim calcmode="lin" valueType="num">
                                      <p:cBhvr>
                                        <p:cTn id="36" dur="1000" fill="hold"/>
                                        <p:tgtEl>
                                          <p:spTgt spid="6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1000"/>
                                        <p:tgtEl>
                                          <p:spTgt spid="69"/>
                                        </p:tgtEl>
                                      </p:cBhvr>
                                    </p:animEffect>
                                    <p:anim calcmode="lin" valueType="num">
                                      <p:cBhvr>
                                        <p:cTn id="40" dur="1000" fill="hold"/>
                                        <p:tgtEl>
                                          <p:spTgt spid="69"/>
                                        </p:tgtEl>
                                        <p:attrNameLst>
                                          <p:attrName>ppt_x</p:attrName>
                                        </p:attrNameLst>
                                      </p:cBhvr>
                                      <p:tavLst>
                                        <p:tav tm="0">
                                          <p:val>
                                            <p:strVal val="#ppt_x"/>
                                          </p:val>
                                        </p:tav>
                                        <p:tav tm="100000">
                                          <p:val>
                                            <p:strVal val="#ppt_x"/>
                                          </p:val>
                                        </p:tav>
                                      </p:tavLst>
                                    </p:anim>
                                    <p:anim calcmode="lin" valueType="num">
                                      <p:cBhvr>
                                        <p:cTn id="41" dur="1000" fill="hold"/>
                                        <p:tgtEl>
                                          <p:spTgt spid="6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1000"/>
                                        <p:tgtEl>
                                          <p:spTgt spid="70"/>
                                        </p:tgtEl>
                                      </p:cBhvr>
                                    </p:animEffect>
                                    <p:anim calcmode="lin" valueType="num">
                                      <p:cBhvr>
                                        <p:cTn id="45" dur="1000" fill="hold"/>
                                        <p:tgtEl>
                                          <p:spTgt spid="70"/>
                                        </p:tgtEl>
                                        <p:attrNameLst>
                                          <p:attrName>ppt_x</p:attrName>
                                        </p:attrNameLst>
                                      </p:cBhvr>
                                      <p:tavLst>
                                        <p:tav tm="0">
                                          <p:val>
                                            <p:strVal val="#ppt_x"/>
                                          </p:val>
                                        </p:tav>
                                        <p:tav tm="100000">
                                          <p:val>
                                            <p:strVal val="#ppt_x"/>
                                          </p:val>
                                        </p:tav>
                                      </p:tavLst>
                                    </p:anim>
                                    <p:anim calcmode="lin" valueType="num">
                                      <p:cBhvr>
                                        <p:cTn id="46" dur="1000" fill="hold"/>
                                        <p:tgtEl>
                                          <p:spTgt spid="70"/>
                                        </p:tgtEl>
                                        <p:attrNameLst>
                                          <p:attrName>ppt_y</p:attrName>
                                        </p:attrNameLst>
                                      </p:cBhvr>
                                      <p:tavLst>
                                        <p:tav tm="0">
                                          <p:val>
                                            <p:strVal val="#ppt_y+.1"/>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1+#ppt_w/2"/>
                                          </p:val>
                                        </p:tav>
                                        <p:tav tm="100000">
                                          <p:val>
                                            <p:strVal val="#ppt_x"/>
                                          </p:val>
                                        </p:tav>
                                      </p:tavLst>
                                    </p:anim>
                                    <p:anim calcmode="lin" valueType="num">
                                      <p:cBhvr additive="base">
                                        <p:cTn id="50" dur="500" fill="hold"/>
                                        <p:tgtEl>
                                          <p:spTgt spid="6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500" fill="hold"/>
                                        <p:tgtEl>
                                          <p:spTgt spid="78"/>
                                        </p:tgtEl>
                                        <p:attrNameLst>
                                          <p:attrName>ppt_x</p:attrName>
                                        </p:attrNameLst>
                                      </p:cBhvr>
                                      <p:tavLst>
                                        <p:tav tm="0">
                                          <p:val>
                                            <p:strVal val="1+#ppt_w/2"/>
                                          </p:val>
                                        </p:tav>
                                        <p:tav tm="100000">
                                          <p:val>
                                            <p:strVal val="#ppt_x"/>
                                          </p:val>
                                        </p:tav>
                                      </p:tavLst>
                                    </p:anim>
                                    <p:anim calcmode="lin" valueType="num">
                                      <p:cBhvr additive="base">
                                        <p:cTn id="54" dur="500" fill="hold"/>
                                        <p:tgtEl>
                                          <p:spTgt spid="78"/>
                                        </p:tgtEl>
                                        <p:attrNameLst>
                                          <p:attrName>ppt_y</p:attrName>
                                        </p:attrNameLst>
                                      </p:cBhvr>
                                      <p:tavLst>
                                        <p:tav tm="0">
                                          <p:val>
                                            <p:strVal val="#ppt_y"/>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1000"/>
                                        <p:tgtEl>
                                          <p:spTgt spid="85"/>
                                        </p:tgtEl>
                                      </p:cBhvr>
                                    </p:animEffect>
                                    <p:anim calcmode="lin" valueType="num">
                                      <p:cBhvr>
                                        <p:cTn id="63" dur="1000" fill="hold"/>
                                        <p:tgtEl>
                                          <p:spTgt spid="85"/>
                                        </p:tgtEl>
                                        <p:attrNameLst>
                                          <p:attrName>ppt_x</p:attrName>
                                        </p:attrNameLst>
                                      </p:cBhvr>
                                      <p:tavLst>
                                        <p:tav tm="0">
                                          <p:val>
                                            <p:strVal val="#ppt_x"/>
                                          </p:val>
                                        </p:tav>
                                        <p:tav tm="100000">
                                          <p:val>
                                            <p:strVal val="#ppt_x"/>
                                          </p:val>
                                        </p:tav>
                                      </p:tavLst>
                                    </p:anim>
                                    <p:anim calcmode="lin" valueType="num">
                                      <p:cBhvr>
                                        <p:cTn id="64" dur="1000" fill="hold"/>
                                        <p:tgtEl>
                                          <p:spTgt spid="8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1000"/>
                                        <p:tgtEl>
                                          <p:spTgt spid="87"/>
                                        </p:tgtEl>
                                      </p:cBhvr>
                                    </p:animEffect>
                                    <p:anim calcmode="lin" valueType="num">
                                      <p:cBhvr>
                                        <p:cTn id="68" dur="1000" fill="hold"/>
                                        <p:tgtEl>
                                          <p:spTgt spid="87"/>
                                        </p:tgtEl>
                                        <p:attrNameLst>
                                          <p:attrName>ppt_x</p:attrName>
                                        </p:attrNameLst>
                                      </p:cBhvr>
                                      <p:tavLst>
                                        <p:tav tm="0">
                                          <p:val>
                                            <p:strVal val="#ppt_x"/>
                                          </p:val>
                                        </p:tav>
                                        <p:tav tm="100000">
                                          <p:val>
                                            <p:strVal val="#ppt_x"/>
                                          </p:val>
                                        </p:tav>
                                      </p:tavLst>
                                    </p:anim>
                                    <p:anim calcmode="lin" valueType="num">
                                      <p:cBhvr>
                                        <p:cTn id="69" dur="1000" fill="hold"/>
                                        <p:tgtEl>
                                          <p:spTgt spid="8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fade">
                                      <p:cBhvr>
                                        <p:cTn id="72" dur="1000"/>
                                        <p:tgtEl>
                                          <p:spTgt spid="93"/>
                                        </p:tgtEl>
                                      </p:cBhvr>
                                    </p:animEffect>
                                    <p:anim calcmode="lin" valueType="num">
                                      <p:cBhvr>
                                        <p:cTn id="73" dur="1000" fill="hold"/>
                                        <p:tgtEl>
                                          <p:spTgt spid="93"/>
                                        </p:tgtEl>
                                        <p:attrNameLst>
                                          <p:attrName>ppt_x</p:attrName>
                                        </p:attrNameLst>
                                      </p:cBhvr>
                                      <p:tavLst>
                                        <p:tav tm="0">
                                          <p:val>
                                            <p:strVal val="#ppt_x"/>
                                          </p:val>
                                        </p:tav>
                                        <p:tav tm="100000">
                                          <p:val>
                                            <p:strVal val="#ppt_x"/>
                                          </p:val>
                                        </p:tav>
                                      </p:tavLst>
                                    </p:anim>
                                    <p:anim calcmode="lin" valueType="num">
                                      <p:cBhvr>
                                        <p:cTn id="74" dur="1000" fill="hold"/>
                                        <p:tgtEl>
                                          <p:spTgt spid="9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1000"/>
                                        <p:tgtEl>
                                          <p:spTgt spid="98"/>
                                        </p:tgtEl>
                                      </p:cBhvr>
                                    </p:animEffect>
                                    <p:anim calcmode="lin" valueType="num">
                                      <p:cBhvr>
                                        <p:cTn id="78" dur="1000" fill="hold"/>
                                        <p:tgtEl>
                                          <p:spTgt spid="98"/>
                                        </p:tgtEl>
                                        <p:attrNameLst>
                                          <p:attrName>ppt_x</p:attrName>
                                        </p:attrNameLst>
                                      </p:cBhvr>
                                      <p:tavLst>
                                        <p:tav tm="0">
                                          <p:val>
                                            <p:strVal val="#ppt_x"/>
                                          </p:val>
                                        </p:tav>
                                        <p:tav tm="100000">
                                          <p:val>
                                            <p:strVal val="#ppt_x"/>
                                          </p:val>
                                        </p:tav>
                                      </p:tavLst>
                                    </p:anim>
                                    <p:anim calcmode="lin" valueType="num">
                                      <p:cBhvr>
                                        <p:cTn id="79" dur="1000" fill="hold"/>
                                        <p:tgtEl>
                                          <p:spTgt spid="98"/>
                                        </p:tgtEl>
                                        <p:attrNameLst>
                                          <p:attrName>ppt_y</p:attrName>
                                        </p:attrNameLst>
                                      </p:cBhvr>
                                      <p:tavLst>
                                        <p:tav tm="0">
                                          <p:val>
                                            <p:strVal val="#ppt_y+.1"/>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anim calcmode="lin" valueType="num">
                                      <p:cBhvr additive="base">
                                        <p:cTn id="82" dur="500" fill="hold"/>
                                        <p:tgtEl>
                                          <p:spTgt spid="77"/>
                                        </p:tgtEl>
                                        <p:attrNameLst>
                                          <p:attrName>ppt_x</p:attrName>
                                        </p:attrNameLst>
                                      </p:cBhvr>
                                      <p:tavLst>
                                        <p:tav tm="0">
                                          <p:val>
                                            <p:strVal val="1+#ppt_w/2"/>
                                          </p:val>
                                        </p:tav>
                                        <p:tav tm="100000">
                                          <p:val>
                                            <p:strVal val="#ppt_x"/>
                                          </p:val>
                                        </p:tav>
                                      </p:tavLst>
                                    </p:anim>
                                    <p:anim calcmode="lin" valueType="num">
                                      <p:cBhvr additive="base">
                                        <p:cTn id="83" dur="500" fill="hold"/>
                                        <p:tgtEl>
                                          <p:spTgt spid="77"/>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79"/>
                                        </p:tgtEl>
                                        <p:attrNameLst>
                                          <p:attrName>style.visibility</p:attrName>
                                        </p:attrNameLst>
                                      </p:cBhvr>
                                      <p:to>
                                        <p:strVal val="visible"/>
                                      </p:to>
                                    </p:set>
                                    <p:anim calcmode="lin" valueType="num">
                                      <p:cBhvr additive="base">
                                        <p:cTn id="86" dur="500" fill="hold"/>
                                        <p:tgtEl>
                                          <p:spTgt spid="79"/>
                                        </p:tgtEl>
                                        <p:attrNameLst>
                                          <p:attrName>ppt_x</p:attrName>
                                        </p:attrNameLst>
                                      </p:cBhvr>
                                      <p:tavLst>
                                        <p:tav tm="0">
                                          <p:val>
                                            <p:strVal val="1+#ppt_w/2"/>
                                          </p:val>
                                        </p:tav>
                                        <p:tav tm="100000">
                                          <p:val>
                                            <p:strVal val="#ppt_x"/>
                                          </p:val>
                                        </p:tav>
                                      </p:tavLst>
                                    </p:anim>
                                    <p:anim calcmode="lin" valueType="num">
                                      <p:cBhvr additive="base">
                                        <p:cTn id="87"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left)">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nodeType="click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additive="base">
                                        <p:cTn id="97" dur="500" fill="hold"/>
                                        <p:tgtEl>
                                          <p:spTgt spid="59"/>
                                        </p:tgtEl>
                                        <p:attrNameLst>
                                          <p:attrName>ppt_x</p:attrName>
                                        </p:attrNameLst>
                                      </p:cBhvr>
                                      <p:tavLst>
                                        <p:tav tm="0">
                                          <p:val>
                                            <p:strVal val="1+#ppt_w/2"/>
                                          </p:val>
                                        </p:tav>
                                        <p:tav tm="100000">
                                          <p:val>
                                            <p:strVal val="#ppt_x"/>
                                          </p:val>
                                        </p:tav>
                                      </p:tavLst>
                                    </p:anim>
                                    <p:anim calcmode="lin" valueType="num">
                                      <p:cBhvr additive="base">
                                        <p:cTn id="9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wipe(left)">
                                      <p:cBhvr>
                                        <p:cTn id="103" dur="500"/>
                                        <p:tgtEl>
                                          <p:spTgt spid="82"/>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nodeType="clickEffect">
                                  <p:stCondLst>
                                    <p:cond delay="0"/>
                                  </p:stCondLst>
                                  <p:childTnLst>
                                    <p:set>
                                      <p:cBhvr>
                                        <p:cTn id="107" dur="1" fill="hold">
                                          <p:stCondLst>
                                            <p:cond delay="0"/>
                                          </p:stCondLst>
                                        </p:cTn>
                                        <p:tgtEl>
                                          <p:spTgt spid="64"/>
                                        </p:tgtEl>
                                        <p:attrNameLst>
                                          <p:attrName>style.visibility</p:attrName>
                                        </p:attrNameLst>
                                      </p:cBhvr>
                                      <p:to>
                                        <p:strVal val="visible"/>
                                      </p:to>
                                    </p:set>
                                    <p:anim calcmode="lin" valueType="num">
                                      <p:cBhvr additive="base">
                                        <p:cTn id="108" dur="500" fill="hold"/>
                                        <p:tgtEl>
                                          <p:spTgt spid="64"/>
                                        </p:tgtEl>
                                        <p:attrNameLst>
                                          <p:attrName>ppt_x</p:attrName>
                                        </p:attrNameLst>
                                      </p:cBhvr>
                                      <p:tavLst>
                                        <p:tav tm="0">
                                          <p:val>
                                            <p:strVal val="1+#ppt_w/2"/>
                                          </p:val>
                                        </p:tav>
                                        <p:tav tm="100000">
                                          <p:val>
                                            <p:strVal val="#ppt_x"/>
                                          </p:val>
                                        </p:tav>
                                      </p:tavLst>
                                    </p:anim>
                                    <p:anim calcmode="lin" valueType="num">
                                      <p:cBhvr additive="base">
                                        <p:cTn id="109"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animBg="1"/>
      <p:bldP spid="3" grpId="0" animBg="1"/>
      <p:bldP spid="34" grpId="0"/>
      <p:bldP spid="65" grpId="0"/>
      <p:bldP spid="66" grpId="0"/>
      <p:bldP spid="67" grpId="0" animBg="1"/>
      <p:bldP spid="68" grpId="0" animBg="1"/>
      <p:bldP spid="69" grpId="0" animBg="1"/>
      <p:bldP spid="70" grpId="0" animBg="1"/>
      <p:bldP spid="77" grpId="0"/>
      <p:bldP spid="84" grpId="0"/>
      <p:bldP spid="85" grpId="0" animBg="1"/>
      <p:bldP spid="87" grpId="0" animBg="1"/>
      <p:bldP spid="98" grpId="0" animBg="1"/>
      <p:bldP spid="2" grpId="0"/>
      <p:bldP spid="78" grpId="0"/>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39878" y="2926897"/>
            <a:ext cx="5384858" cy="1873191"/>
            <a:chOff x="3866636" y="1817295"/>
            <a:chExt cx="6542600" cy="2220628"/>
          </a:xfrm>
          <a:solidFill>
            <a:srgbClr val="0077D0"/>
          </a:solidFill>
        </p:grpSpPr>
        <p:sp>
          <p:nvSpPr>
            <p:cNvPr id="60" name="Isosceles Triangle 59"/>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1" name="Rectangle 60"/>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2" name="Isosceles Triangle 61"/>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63" name="Pentagon 62"/>
          <p:cNvSpPr/>
          <p:nvPr/>
        </p:nvSpPr>
        <p:spPr bwMode="auto">
          <a:xfrm>
            <a:off x="1176126" y="2936029"/>
            <a:ext cx="5050075" cy="1864059"/>
          </a:xfrm>
          <a:prstGeom prst="homePlate">
            <a:avLst/>
          </a:prstGeom>
          <a:solidFill>
            <a:srgbClr val="0077D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nvGrpSpPr>
          <p:cNvPr id="64" name="Group 63"/>
          <p:cNvGrpSpPr/>
          <p:nvPr/>
        </p:nvGrpSpPr>
        <p:grpSpPr>
          <a:xfrm>
            <a:off x="5341512" y="4893985"/>
            <a:ext cx="5384858" cy="1873191"/>
            <a:chOff x="3866636" y="1817295"/>
            <a:chExt cx="6542600" cy="2220628"/>
          </a:xfrm>
          <a:solidFill>
            <a:srgbClr val="002060"/>
          </a:solidFill>
        </p:grpSpPr>
        <p:sp>
          <p:nvSpPr>
            <p:cNvPr id="71" name="Isosceles Triangle 70"/>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0" name="Rectangle 79"/>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1" name="Isosceles Triangle 80"/>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82" name="Pentagon 81"/>
          <p:cNvSpPr/>
          <p:nvPr/>
        </p:nvSpPr>
        <p:spPr bwMode="auto">
          <a:xfrm>
            <a:off x="1177760" y="4903117"/>
            <a:ext cx="5050075" cy="1864059"/>
          </a:xfrm>
          <a:prstGeom prst="homePlat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nvGrpSpPr>
          <p:cNvPr id="9" name="Group 8"/>
          <p:cNvGrpSpPr/>
          <p:nvPr/>
        </p:nvGrpSpPr>
        <p:grpSpPr>
          <a:xfrm>
            <a:off x="5339878" y="940047"/>
            <a:ext cx="5384858" cy="1873191"/>
            <a:chOff x="3866636" y="1817295"/>
            <a:chExt cx="6542600" cy="2220628"/>
          </a:xfrm>
          <a:solidFill>
            <a:srgbClr val="0099CC"/>
          </a:solidFill>
        </p:grpSpPr>
        <p:sp>
          <p:nvSpPr>
            <p:cNvPr id="4" name="Isosceles Triangle 3"/>
            <p:cNvSpPr/>
            <p:nvPr/>
          </p:nvSpPr>
          <p:spPr bwMode="auto">
            <a:xfrm rot="10800000">
              <a:off x="3876000" y="1817295"/>
              <a:ext cx="2331542" cy="112401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6" name="Rectangle 5"/>
            <p:cNvSpPr/>
            <p:nvPr/>
          </p:nvSpPr>
          <p:spPr bwMode="auto">
            <a:xfrm>
              <a:off x="5052359" y="1817295"/>
              <a:ext cx="5356877" cy="222062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8" name="Isosceles Triangle 7"/>
            <p:cNvSpPr/>
            <p:nvPr/>
          </p:nvSpPr>
          <p:spPr bwMode="auto">
            <a:xfrm>
              <a:off x="3866636" y="2923116"/>
              <a:ext cx="2336451" cy="1114807"/>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grpSp>
      <p:sp>
        <p:nvSpPr>
          <p:cNvPr id="3" name="Pentagon 2"/>
          <p:cNvSpPr/>
          <p:nvPr/>
        </p:nvSpPr>
        <p:spPr bwMode="auto">
          <a:xfrm>
            <a:off x="1176126" y="949179"/>
            <a:ext cx="5050075" cy="1864059"/>
          </a:xfrm>
          <a:prstGeom prst="homePlate">
            <a:avLst/>
          </a:prstGeom>
          <a:solidFill>
            <a:srgbClr val="0099C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5417">
                    <a:srgbClr val="000000"/>
                  </a:gs>
                  <a:gs pos="100000">
                    <a:srgbClr val="000000"/>
                  </a:gs>
                </a:gsLst>
                <a:lin ang="5400000" scaled="0"/>
              </a:gradFill>
            </a:endParaRPr>
          </a:p>
        </p:txBody>
      </p:sp>
      <p:sp>
        <p:nvSpPr>
          <p:cNvPr id="12" name="Rectangle 11"/>
          <p:cNvSpPr/>
          <p:nvPr/>
        </p:nvSpPr>
        <p:spPr>
          <a:xfrm>
            <a:off x="1396883" y="1031235"/>
            <a:ext cx="3553593" cy="67971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Enterprise</a:t>
            </a:r>
          </a:p>
          <a:p>
            <a:pPr defTabSz="913919">
              <a:spcAft>
                <a:spcPts val="400"/>
              </a:spcAft>
              <a:defRPr/>
            </a:pPr>
            <a:r>
              <a:rPr lang="en-US" sz="1000" kern="0" dirty="0">
                <a:solidFill>
                  <a:srgbClr val="FFFFFF"/>
                </a:solidFill>
              </a:rPr>
              <a:t>1 GB RAM, 16 GB Storage</a:t>
            </a:r>
          </a:p>
          <a:p>
            <a:pPr defTabSz="913919">
              <a:spcAft>
                <a:spcPts val="400"/>
              </a:spcAft>
              <a:defRPr/>
            </a:pPr>
            <a:r>
              <a:rPr lang="en-US" sz="1000" kern="0" dirty="0">
                <a:solidFill>
                  <a:srgbClr val="FFFFFF"/>
                </a:solidFill>
              </a:rPr>
              <a:t>X86</a:t>
            </a:r>
          </a:p>
        </p:txBody>
      </p:sp>
      <p:sp>
        <p:nvSpPr>
          <p:cNvPr id="13" name="Rectangle 35"/>
          <p:cNvSpPr>
            <a:spLocks noChangeAspect="1"/>
          </p:cNvSpPr>
          <p:nvPr/>
        </p:nvSpPr>
        <p:spPr bwMode="auto">
          <a:xfrm>
            <a:off x="2634635" y="2198270"/>
            <a:ext cx="653034" cy="405476"/>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747007" y="2243585"/>
            <a:ext cx="352752" cy="373981"/>
            <a:chOff x="-3648457" y="2506228"/>
            <a:chExt cx="3192462" cy="2536824"/>
          </a:xfrm>
          <a:solidFill>
            <a:srgbClr val="FFFFFF"/>
          </a:solidFill>
        </p:grpSpPr>
        <p:sp>
          <p:nvSpPr>
            <p:cNvPr id="18" name="Freeform 5"/>
            <p:cNvSpPr>
              <a:spLocks noEditPoints="1"/>
            </p:cNvSpPr>
            <p:nvPr/>
          </p:nvSpPr>
          <p:spPr bwMode="auto">
            <a:xfrm>
              <a:off x="-1984756" y="2637996"/>
              <a:ext cx="573087" cy="573091"/>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19"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0" name="Freeform 7"/>
            <p:cNvSpPr>
              <a:spLocks noEditPoints="1"/>
            </p:cNvSpPr>
            <p:nvPr/>
          </p:nvSpPr>
          <p:spPr bwMode="auto">
            <a:xfrm>
              <a:off x="-3648457" y="2506228"/>
              <a:ext cx="782640"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1"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2"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3" name="Freeform 10"/>
            <p:cNvSpPr>
              <a:spLocks/>
            </p:cNvSpPr>
            <p:nvPr/>
          </p:nvSpPr>
          <p:spPr bwMode="auto">
            <a:xfrm>
              <a:off x="-3448431" y="4371541"/>
              <a:ext cx="2992436" cy="671511"/>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4" name="Freeform 11"/>
            <p:cNvSpPr>
              <a:spLocks/>
            </p:cNvSpPr>
            <p:nvPr/>
          </p:nvSpPr>
          <p:spPr bwMode="auto">
            <a:xfrm>
              <a:off x="-3313501" y="3246003"/>
              <a:ext cx="1009648" cy="1004893"/>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5"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sp>
          <p:nvSpPr>
            <p:cNvPr id="26" name="Freeform 13"/>
            <p:cNvSpPr>
              <a:spLocks/>
            </p:cNvSpPr>
            <p:nvPr/>
          </p:nvSpPr>
          <p:spPr bwMode="auto">
            <a:xfrm>
              <a:off x="-1660906" y="3131700"/>
              <a:ext cx="877885" cy="957258"/>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204">
                <a:defRPr/>
              </a:pPr>
              <a:endParaRPr lang="en-US" sz="1799" kern="0" dirty="0">
                <a:solidFill>
                  <a:prstClr val="black"/>
                </a:solidFill>
              </a:endParaRPr>
            </a:p>
          </p:txBody>
        </p:sp>
      </p:grpSp>
      <p:sp>
        <p:nvSpPr>
          <p:cNvPr id="32" name="Freeform 31"/>
          <p:cNvSpPr/>
          <p:nvPr/>
        </p:nvSpPr>
        <p:spPr bwMode="auto">
          <a:xfrm>
            <a:off x="3663727" y="2412399"/>
            <a:ext cx="468331" cy="179326"/>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1058890 w 1948557"/>
              <a:gd name="connsiteY4" fmla="*/ 383056 h 539430"/>
              <a:gd name="connsiteX5" fmla="*/ 1058890 w 1948557"/>
              <a:gd name="connsiteY5" fmla="*/ 431296 h 539430"/>
              <a:gd name="connsiteX6" fmla="*/ 1430473 w 1948557"/>
              <a:gd name="connsiteY6" fmla="*/ 431296 h 539430"/>
              <a:gd name="connsiteX7" fmla="*/ 1430473 w 1948557"/>
              <a:gd name="connsiteY7" fmla="*/ 383056 h 539430"/>
              <a:gd name="connsiteX8" fmla="*/ 642494 w 1948557"/>
              <a:gd name="connsiteY8" fmla="*/ 383056 h 539430"/>
              <a:gd name="connsiteX9" fmla="*/ 642494 w 1948557"/>
              <a:gd name="connsiteY9" fmla="*/ 431296 h 539430"/>
              <a:gd name="connsiteX10" fmla="*/ 1014077 w 1948557"/>
              <a:gd name="connsiteY10" fmla="*/ 431296 h 539430"/>
              <a:gd name="connsiteX11" fmla="*/ 1014077 w 1948557"/>
              <a:gd name="connsiteY11" fmla="*/ 383056 h 539430"/>
              <a:gd name="connsiteX12" fmla="*/ 238168 w 1948557"/>
              <a:gd name="connsiteY12" fmla="*/ 315257 h 539430"/>
              <a:gd name="connsiteX13" fmla="*/ 238168 w 1948557"/>
              <a:gd name="connsiteY13" fmla="*/ 360976 h 539430"/>
              <a:gd name="connsiteX14" fmla="*/ 600628 w 1948557"/>
              <a:gd name="connsiteY14" fmla="*/ 360976 h 539430"/>
              <a:gd name="connsiteX15" fmla="*/ 600628 w 1948557"/>
              <a:gd name="connsiteY15" fmla="*/ 315257 h 539430"/>
              <a:gd name="connsiteX16" fmla="*/ 1058890 w 1948557"/>
              <a:gd name="connsiteY16" fmla="*/ 314326 h 539430"/>
              <a:gd name="connsiteX17" fmla="*/ 1058890 w 1948557"/>
              <a:gd name="connsiteY17" fmla="*/ 362566 h 539430"/>
              <a:gd name="connsiteX18" fmla="*/ 1430473 w 1948557"/>
              <a:gd name="connsiteY18" fmla="*/ 362566 h 539430"/>
              <a:gd name="connsiteX19" fmla="*/ 1430473 w 1948557"/>
              <a:gd name="connsiteY19" fmla="*/ 314326 h 539430"/>
              <a:gd name="connsiteX20" fmla="*/ 642494 w 1948557"/>
              <a:gd name="connsiteY20" fmla="*/ 314326 h 539430"/>
              <a:gd name="connsiteX21" fmla="*/ 642494 w 1948557"/>
              <a:gd name="connsiteY21" fmla="*/ 362566 h 539430"/>
              <a:gd name="connsiteX22" fmla="*/ 1014077 w 1948557"/>
              <a:gd name="connsiteY22" fmla="*/ 362566 h 539430"/>
              <a:gd name="connsiteX23" fmla="*/ 1014077 w 1948557"/>
              <a:gd name="connsiteY23" fmla="*/ 314326 h 539430"/>
              <a:gd name="connsiteX24" fmla="*/ 238168 w 1948557"/>
              <a:gd name="connsiteY24" fmla="*/ 246857 h 539430"/>
              <a:gd name="connsiteX25" fmla="*/ 238168 w 1948557"/>
              <a:gd name="connsiteY25" fmla="*/ 292576 h 539430"/>
              <a:gd name="connsiteX26" fmla="*/ 600628 w 1948557"/>
              <a:gd name="connsiteY26" fmla="*/ 292576 h 539430"/>
              <a:gd name="connsiteX27" fmla="*/ 600628 w 1948557"/>
              <a:gd name="connsiteY27" fmla="*/ 246857 h 539430"/>
              <a:gd name="connsiteX28" fmla="*/ 1058890 w 1948557"/>
              <a:gd name="connsiteY28" fmla="*/ 245595 h 539430"/>
              <a:gd name="connsiteX29" fmla="*/ 1058890 w 1948557"/>
              <a:gd name="connsiteY29" fmla="*/ 293835 h 539430"/>
              <a:gd name="connsiteX30" fmla="*/ 1430473 w 1948557"/>
              <a:gd name="connsiteY30" fmla="*/ 293835 h 539430"/>
              <a:gd name="connsiteX31" fmla="*/ 1430473 w 1948557"/>
              <a:gd name="connsiteY31" fmla="*/ 245595 h 539430"/>
              <a:gd name="connsiteX32" fmla="*/ 642494 w 1948557"/>
              <a:gd name="connsiteY32" fmla="*/ 245595 h 539430"/>
              <a:gd name="connsiteX33" fmla="*/ 642494 w 1948557"/>
              <a:gd name="connsiteY33" fmla="*/ 293835 h 539430"/>
              <a:gd name="connsiteX34" fmla="*/ 1014077 w 1948557"/>
              <a:gd name="connsiteY34" fmla="*/ 293835 h 539430"/>
              <a:gd name="connsiteX35" fmla="*/ 1014077 w 1948557"/>
              <a:gd name="connsiteY35" fmla="*/ 245595 h 539430"/>
              <a:gd name="connsiteX36" fmla="*/ 238168 w 1948557"/>
              <a:gd name="connsiteY36" fmla="*/ 178456 h 539430"/>
              <a:gd name="connsiteX37" fmla="*/ 238168 w 1948557"/>
              <a:gd name="connsiteY37" fmla="*/ 224175 h 539430"/>
              <a:gd name="connsiteX38" fmla="*/ 600628 w 1948557"/>
              <a:gd name="connsiteY38" fmla="*/ 224175 h 539430"/>
              <a:gd name="connsiteX39" fmla="*/ 600628 w 1948557"/>
              <a:gd name="connsiteY39" fmla="*/ 178456 h 539430"/>
              <a:gd name="connsiteX40" fmla="*/ 1058890 w 1948557"/>
              <a:gd name="connsiteY40" fmla="*/ 176864 h 539430"/>
              <a:gd name="connsiteX41" fmla="*/ 1058890 w 1948557"/>
              <a:gd name="connsiteY41" fmla="*/ 225104 h 539430"/>
              <a:gd name="connsiteX42" fmla="*/ 1430473 w 1948557"/>
              <a:gd name="connsiteY42" fmla="*/ 225104 h 539430"/>
              <a:gd name="connsiteX43" fmla="*/ 1430473 w 1948557"/>
              <a:gd name="connsiteY43" fmla="*/ 176864 h 539430"/>
              <a:gd name="connsiteX44" fmla="*/ 642494 w 1948557"/>
              <a:gd name="connsiteY44" fmla="*/ 176864 h 539430"/>
              <a:gd name="connsiteX45" fmla="*/ 642494 w 1948557"/>
              <a:gd name="connsiteY45" fmla="*/ 225104 h 539430"/>
              <a:gd name="connsiteX46" fmla="*/ 1014077 w 1948557"/>
              <a:gd name="connsiteY46" fmla="*/ 225104 h 539430"/>
              <a:gd name="connsiteX47" fmla="*/ 1014077 w 1948557"/>
              <a:gd name="connsiteY47" fmla="*/ 176864 h 539430"/>
              <a:gd name="connsiteX48" fmla="*/ 1578105 w 1948557"/>
              <a:gd name="connsiteY48" fmla="*/ 146210 h 539430"/>
              <a:gd name="connsiteX49" fmla="*/ 1538871 w 1948557"/>
              <a:gd name="connsiteY49" fmla="*/ 185444 h 539430"/>
              <a:gd name="connsiteX50" fmla="*/ 1538871 w 1948557"/>
              <a:gd name="connsiteY50" fmla="*/ 353984 h 539430"/>
              <a:gd name="connsiteX51" fmla="*/ 1578105 w 1948557"/>
              <a:gd name="connsiteY51" fmla="*/ 393218 h 539430"/>
              <a:gd name="connsiteX52" fmla="*/ 1735036 w 1948557"/>
              <a:gd name="connsiteY52" fmla="*/ 393218 h 539430"/>
              <a:gd name="connsiteX53" fmla="*/ 1774270 w 1948557"/>
              <a:gd name="connsiteY53" fmla="*/ 353984 h 539430"/>
              <a:gd name="connsiteX54" fmla="*/ 1774270 w 1948557"/>
              <a:gd name="connsiteY54" fmla="*/ 185444 h 539430"/>
              <a:gd name="connsiteX55" fmla="*/ 1735036 w 1948557"/>
              <a:gd name="connsiteY55" fmla="*/ 146210 h 539430"/>
              <a:gd name="connsiteX56" fmla="*/ 238168 w 1948557"/>
              <a:gd name="connsiteY56" fmla="*/ 110055 h 539430"/>
              <a:gd name="connsiteX57" fmla="*/ 238168 w 1948557"/>
              <a:gd name="connsiteY57" fmla="*/ 155774 h 539430"/>
              <a:gd name="connsiteX58" fmla="*/ 600628 w 1948557"/>
              <a:gd name="connsiteY58" fmla="*/ 155774 h 539430"/>
              <a:gd name="connsiteX59" fmla="*/ 600628 w 1948557"/>
              <a:gd name="connsiteY59" fmla="*/ 110055 h 539430"/>
              <a:gd name="connsiteX60" fmla="*/ 1058890 w 1948557"/>
              <a:gd name="connsiteY60" fmla="*/ 108133 h 539430"/>
              <a:gd name="connsiteX61" fmla="*/ 1058890 w 1948557"/>
              <a:gd name="connsiteY61" fmla="*/ 156373 h 539430"/>
              <a:gd name="connsiteX62" fmla="*/ 1430473 w 1948557"/>
              <a:gd name="connsiteY62" fmla="*/ 156373 h 539430"/>
              <a:gd name="connsiteX63" fmla="*/ 1430473 w 1948557"/>
              <a:gd name="connsiteY63" fmla="*/ 108133 h 539430"/>
              <a:gd name="connsiteX64" fmla="*/ 642494 w 1948557"/>
              <a:gd name="connsiteY64" fmla="*/ 108133 h 539430"/>
              <a:gd name="connsiteX65" fmla="*/ 642494 w 1948557"/>
              <a:gd name="connsiteY65" fmla="*/ 156373 h 539430"/>
              <a:gd name="connsiteX66" fmla="*/ 1014077 w 1948557"/>
              <a:gd name="connsiteY66" fmla="*/ 156373 h 539430"/>
              <a:gd name="connsiteX67" fmla="*/ 1014077 w 1948557"/>
              <a:gd name="connsiteY67" fmla="*/ 108133 h 539430"/>
              <a:gd name="connsiteX68" fmla="*/ 0 w 1948557"/>
              <a:gd name="connsiteY68" fmla="*/ 0 h 539430"/>
              <a:gd name="connsiteX69" fmla="*/ 1948557 w 1948557"/>
              <a:gd name="connsiteY69" fmla="*/ 0 h 539430"/>
              <a:gd name="connsiteX70" fmla="*/ 1948557 w 1948557"/>
              <a:gd name="connsiteY70" fmla="*/ 539430 h 539430"/>
              <a:gd name="connsiteX71" fmla="*/ 0 w 1948557"/>
              <a:gd name="connsiteY71"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48557" h="539430">
                <a:moveTo>
                  <a:pt x="238168" y="383657"/>
                </a:moveTo>
                <a:lnTo>
                  <a:pt x="238168" y="429376"/>
                </a:lnTo>
                <a:lnTo>
                  <a:pt x="600628" y="429376"/>
                </a:lnTo>
                <a:lnTo>
                  <a:pt x="600628" y="383657"/>
                </a:lnTo>
                <a:close/>
                <a:moveTo>
                  <a:pt x="1058890" y="383056"/>
                </a:moveTo>
                <a:lnTo>
                  <a:pt x="1058890" y="431296"/>
                </a:lnTo>
                <a:lnTo>
                  <a:pt x="1430473" y="431296"/>
                </a:lnTo>
                <a:lnTo>
                  <a:pt x="1430473" y="383056"/>
                </a:lnTo>
                <a:close/>
                <a:moveTo>
                  <a:pt x="642494" y="383056"/>
                </a:moveTo>
                <a:lnTo>
                  <a:pt x="642494" y="431296"/>
                </a:lnTo>
                <a:lnTo>
                  <a:pt x="1014077" y="431296"/>
                </a:lnTo>
                <a:lnTo>
                  <a:pt x="1014077" y="383056"/>
                </a:lnTo>
                <a:close/>
                <a:moveTo>
                  <a:pt x="238168" y="315257"/>
                </a:moveTo>
                <a:lnTo>
                  <a:pt x="238168" y="360976"/>
                </a:lnTo>
                <a:lnTo>
                  <a:pt x="600628" y="360976"/>
                </a:lnTo>
                <a:lnTo>
                  <a:pt x="600628" y="315257"/>
                </a:lnTo>
                <a:close/>
                <a:moveTo>
                  <a:pt x="1058890" y="314326"/>
                </a:moveTo>
                <a:lnTo>
                  <a:pt x="1058890" y="362566"/>
                </a:lnTo>
                <a:lnTo>
                  <a:pt x="1430473" y="362566"/>
                </a:lnTo>
                <a:lnTo>
                  <a:pt x="1430473" y="314326"/>
                </a:lnTo>
                <a:close/>
                <a:moveTo>
                  <a:pt x="642494" y="314326"/>
                </a:moveTo>
                <a:lnTo>
                  <a:pt x="642494" y="362566"/>
                </a:lnTo>
                <a:lnTo>
                  <a:pt x="1014077" y="362566"/>
                </a:lnTo>
                <a:lnTo>
                  <a:pt x="1014077" y="314326"/>
                </a:lnTo>
                <a:close/>
                <a:moveTo>
                  <a:pt x="238168" y="246857"/>
                </a:moveTo>
                <a:lnTo>
                  <a:pt x="238168" y="292576"/>
                </a:lnTo>
                <a:lnTo>
                  <a:pt x="600628" y="292576"/>
                </a:lnTo>
                <a:lnTo>
                  <a:pt x="600628" y="246857"/>
                </a:lnTo>
                <a:close/>
                <a:moveTo>
                  <a:pt x="1058890" y="245595"/>
                </a:moveTo>
                <a:lnTo>
                  <a:pt x="1058890" y="293835"/>
                </a:lnTo>
                <a:lnTo>
                  <a:pt x="1430473" y="293835"/>
                </a:lnTo>
                <a:lnTo>
                  <a:pt x="1430473" y="245595"/>
                </a:lnTo>
                <a:close/>
                <a:moveTo>
                  <a:pt x="642494" y="245595"/>
                </a:moveTo>
                <a:lnTo>
                  <a:pt x="642494" y="293835"/>
                </a:lnTo>
                <a:lnTo>
                  <a:pt x="1014077" y="293835"/>
                </a:lnTo>
                <a:lnTo>
                  <a:pt x="1014077" y="245595"/>
                </a:lnTo>
                <a:close/>
                <a:moveTo>
                  <a:pt x="238168" y="178456"/>
                </a:moveTo>
                <a:lnTo>
                  <a:pt x="238168" y="224175"/>
                </a:lnTo>
                <a:lnTo>
                  <a:pt x="600628" y="224175"/>
                </a:lnTo>
                <a:lnTo>
                  <a:pt x="600628" y="178456"/>
                </a:lnTo>
                <a:close/>
                <a:moveTo>
                  <a:pt x="1058890" y="176864"/>
                </a:moveTo>
                <a:lnTo>
                  <a:pt x="1058890" y="225104"/>
                </a:lnTo>
                <a:lnTo>
                  <a:pt x="1430473" y="225104"/>
                </a:lnTo>
                <a:lnTo>
                  <a:pt x="1430473" y="176864"/>
                </a:lnTo>
                <a:close/>
                <a:moveTo>
                  <a:pt x="642494" y="176864"/>
                </a:moveTo>
                <a:lnTo>
                  <a:pt x="642494" y="225104"/>
                </a:lnTo>
                <a:lnTo>
                  <a:pt x="1014077" y="225104"/>
                </a:lnTo>
                <a:lnTo>
                  <a:pt x="1014077" y="176864"/>
                </a:lnTo>
                <a:close/>
                <a:moveTo>
                  <a:pt x="1578105" y="146210"/>
                </a:moveTo>
                <a:cubicBezTo>
                  <a:pt x="1556437" y="146210"/>
                  <a:pt x="1538871" y="163776"/>
                  <a:pt x="1538871" y="185444"/>
                </a:cubicBezTo>
                <a:lnTo>
                  <a:pt x="1538871" y="353984"/>
                </a:lnTo>
                <a:cubicBezTo>
                  <a:pt x="1538871" y="375652"/>
                  <a:pt x="1556437" y="393218"/>
                  <a:pt x="1578105" y="393218"/>
                </a:cubicBezTo>
                <a:lnTo>
                  <a:pt x="1735036" y="393218"/>
                </a:lnTo>
                <a:cubicBezTo>
                  <a:pt x="1756704" y="393218"/>
                  <a:pt x="1774270" y="375652"/>
                  <a:pt x="1774270" y="353984"/>
                </a:cubicBezTo>
                <a:lnTo>
                  <a:pt x="1774270" y="185444"/>
                </a:lnTo>
                <a:cubicBezTo>
                  <a:pt x="1774270" y="163776"/>
                  <a:pt x="1756704" y="146210"/>
                  <a:pt x="1735036" y="146210"/>
                </a:cubicBezTo>
                <a:close/>
                <a:moveTo>
                  <a:pt x="238168" y="110055"/>
                </a:moveTo>
                <a:lnTo>
                  <a:pt x="238168" y="155774"/>
                </a:lnTo>
                <a:lnTo>
                  <a:pt x="600628" y="155774"/>
                </a:lnTo>
                <a:lnTo>
                  <a:pt x="600628" y="110055"/>
                </a:lnTo>
                <a:close/>
                <a:moveTo>
                  <a:pt x="1058890" y="108133"/>
                </a:moveTo>
                <a:lnTo>
                  <a:pt x="1058890" y="156373"/>
                </a:lnTo>
                <a:lnTo>
                  <a:pt x="1430473" y="156373"/>
                </a:lnTo>
                <a:lnTo>
                  <a:pt x="1430473" y="108133"/>
                </a:lnTo>
                <a:close/>
                <a:moveTo>
                  <a:pt x="642494" y="108133"/>
                </a:moveTo>
                <a:lnTo>
                  <a:pt x="642494" y="156373"/>
                </a:lnTo>
                <a:lnTo>
                  <a:pt x="1014077" y="156373"/>
                </a:lnTo>
                <a:lnTo>
                  <a:pt x="1014077" y="108133"/>
                </a:lnTo>
                <a:close/>
                <a:moveTo>
                  <a:pt x="0" y="0"/>
                </a:moveTo>
                <a:lnTo>
                  <a:pt x="1948557" y="0"/>
                </a:lnTo>
                <a:lnTo>
                  <a:pt x="1948557" y="539430"/>
                </a:lnTo>
                <a:lnTo>
                  <a:pt x="0" y="53943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89606" tIns="44804" rIns="44804" bIns="8960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50" fontAlgn="base">
              <a:spcBef>
                <a:spcPct val="0"/>
              </a:spcBef>
              <a:spcAft>
                <a:spcPct val="0"/>
              </a:spcAft>
              <a:defRPr/>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1233"/>
          <p:cNvSpPr>
            <a:spLocks noChangeAspect="1"/>
          </p:cNvSpPr>
          <p:nvPr/>
        </p:nvSpPr>
        <p:spPr bwMode="auto">
          <a:xfrm>
            <a:off x="4544471" y="1960634"/>
            <a:ext cx="566768" cy="753736"/>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itle 1"/>
          <p:cNvSpPr>
            <a:spLocks noGrp="1"/>
          </p:cNvSpPr>
          <p:nvPr>
            <p:ph type="title"/>
          </p:nvPr>
        </p:nvSpPr>
        <p:spPr>
          <a:xfrm>
            <a:off x="360270" y="21511"/>
            <a:ext cx="11652805" cy="899303"/>
          </a:xfrm>
        </p:spPr>
        <p:txBody>
          <a:bodyPr/>
          <a:lstStyle/>
          <a:p>
            <a:r>
              <a:rPr lang="en-US" dirty="0"/>
              <a:t>Windows 10 </a:t>
            </a:r>
            <a:r>
              <a:rPr lang="en-US" dirty="0" err="1"/>
              <a:t>IoT</a:t>
            </a:r>
            <a:r>
              <a:rPr lang="en-US" dirty="0"/>
              <a:t> Editions</a:t>
            </a:r>
          </a:p>
        </p:txBody>
      </p:sp>
      <p:sp>
        <p:nvSpPr>
          <p:cNvPr id="66" name="Rectangle 65"/>
          <p:cNvSpPr/>
          <p:nvPr/>
        </p:nvSpPr>
        <p:spPr>
          <a:xfrm>
            <a:off x="1396884" y="3078508"/>
            <a:ext cx="4077458" cy="67971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Mobile</a:t>
            </a:r>
          </a:p>
          <a:p>
            <a:pPr defTabSz="913919">
              <a:spcAft>
                <a:spcPts val="400"/>
              </a:spcAft>
              <a:defRPr/>
            </a:pPr>
            <a:r>
              <a:rPr lang="en-US" sz="1000" kern="0" dirty="0">
                <a:solidFill>
                  <a:srgbClr val="FFFFFF"/>
                </a:solidFill>
              </a:rPr>
              <a:t>512 MB RAM, 4 GB storage</a:t>
            </a:r>
          </a:p>
          <a:p>
            <a:pPr defTabSz="913919">
              <a:spcAft>
                <a:spcPts val="400"/>
              </a:spcAft>
              <a:defRPr/>
            </a:pPr>
            <a:r>
              <a:rPr lang="en-US" sz="1000" kern="0" dirty="0">
                <a:solidFill>
                  <a:srgbClr val="FFFFFF"/>
                </a:solidFill>
              </a:rPr>
              <a:t>ARM</a:t>
            </a:r>
          </a:p>
        </p:txBody>
      </p:sp>
      <p:sp>
        <p:nvSpPr>
          <p:cNvPr id="67" name="Rectangle 25"/>
          <p:cNvSpPr>
            <a:spLocks noChangeAspect="1"/>
          </p:cNvSpPr>
          <p:nvPr/>
        </p:nvSpPr>
        <p:spPr bwMode="auto">
          <a:xfrm>
            <a:off x="1845421" y="4272107"/>
            <a:ext cx="387291" cy="268226"/>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179213"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470" kern="0" spc="-49" dirty="0">
              <a:solidFill>
                <a:srgbClr val="5C2D91"/>
              </a:solidFill>
              <a:ea typeface="Segoe UI" pitchFamily="34" charset="0"/>
              <a:cs typeface="Segoe UI" pitchFamily="34" charset="0"/>
            </a:endParaRPr>
          </a:p>
        </p:txBody>
      </p:sp>
      <p:sp>
        <p:nvSpPr>
          <p:cNvPr id="68" name="Rectangle 34"/>
          <p:cNvSpPr>
            <a:spLocks noChangeAspect="1"/>
          </p:cNvSpPr>
          <p:nvPr/>
        </p:nvSpPr>
        <p:spPr bwMode="auto">
          <a:xfrm>
            <a:off x="3826145" y="4125005"/>
            <a:ext cx="249892" cy="439531"/>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solidFill>
                <a:srgbClr val="5C2D91"/>
              </a:solidFill>
              <a:ea typeface="Segoe UI" pitchFamily="34" charset="0"/>
              <a:cs typeface="Segoe UI" pitchFamily="34" charset="0"/>
            </a:endParaRPr>
          </a:p>
        </p:txBody>
      </p:sp>
      <p:sp>
        <p:nvSpPr>
          <p:cNvPr id="69" name="Rectangle 400"/>
          <p:cNvSpPr/>
          <p:nvPr/>
        </p:nvSpPr>
        <p:spPr bwMode="auto">
          <a:xfrm>
            <a:off x="4676114" y="4182890"/>
            <a:ext cx="303480" cy="339461"/>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196" tIns="33597" rIns="33597" bIns="67196" numCol="1" spcCol="0" rtlCol="0" fromWordArt="0" anchor="b" anchorCtr="0" forceAA="0" compatLnSpc="1">
            <a:prstTxWarp prst="textNoShape">
              <a:avLst/>
            </a:prstTxWarp>
            <a:noAutofit/>
          </a:bodyPr>
          <a:lstStyle/>
          <a:p>
            <a:pPr algn="ctr" defTabSz="671842" fontAlgn="base">
              <a:spcBef>
                <a:spcPct val="0"/>
              </a:spcBef>
              <a:spcAft>
                <a:spcPct val="0"/>
              </a:spcAft>
              <a:defRPr/>
            </a:pPr>
            <a:endParaRPr lang="en-US" sz="102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70" name="Round Same Side Corner Rectangle 26"/>
          <p:cNvSpPr>
            <a:spLocks noChangeAspect="1"/>
          </p:cNvSpPr>
          <p:nvPr/>
        </p:nvSpPr>
        <p:spPr bwMode="auto">
          <a:xfrm>
            <a:off x="2849062" y="4164943"/>
            <a:ext cx="224180" cy="386122"/>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a:xfrm>
            <a:off x="1396884" y="4996565"/>
            <a:ext cx="2702457" cy="883828"/>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19">
              <a:spcAft>
                <a:spcPts val="400"/>
              </a:spcAft>
              <a:defRPr/>
            </a:pPr>
            <a:r>
              <a:rPr lang="en-US" sz="1764" b="1" kern="0" dirty="0">
                <a:solidFill>
                  <a:srgbClr val="FFFFFF"/>
                </a:solidFill>
              </a:rPr>
              <a:t>Windows 10 IoT Core</a:t>
            </a:r>
          </a:p>
          <a:p>
            <a:pPr defTabSz="913919">
              <a:spcAft>
                <a:spcPts val="400"/>
              </a:spcAft>
              <a:defRPr/>
            </a:pPr>
            <a:r>
              <a:rPr lang="en-US" sz="1000" kern="0" dirty="0">
                <a:solidFill>
                  <a:srgbClr val="FFFFFF"/>
                </a:solidFill>
              </a:rPr>
              <a:t>256MB RAM, 2GB storage</a:t>
            </a:r>
          </a:p>
          <a:p>
            <a:pPr defTabSz="913919">
              <a:spcAft>
                <a:spcPts val="400"/>
              </a:spcAft>
              <a:defRPr/>
            </a:pPr>
            <a:r>
              <a:rPr lang="en-US" sz="1000" kern="0" dirty="0">
                <a:solidFill>
                  <a:srgbClr val="FFFFFF"/>
                </a:solidFill>
              </a:rPr>
              <a:t>X86 or ARM</a:t>
            </a:r>
          </a:p>
          <a:p>
            <a:pPr defTabSz="913919">
              <a:spcAft>
                <a:spcPts val="400"/>
              </a:spcAft>
              <a:defRPr/>
            </a:pPr>
            <a:endParaRPr lang="en-US" sz="1000" kern="0" dirty="0">
              <a:solidFill>
                <a:srgbClr val="FFFFFF"/>
              </a:solidFill>
            </a:endParaRPr>
          </a:p>
        </p:txBody>
      </p:sp>
      <p:sp>
        <p:nvSpPr>
          <p:cNvPr id="85" name="Freeform 84"/>
          <p:cNvSpPr/>
          <p:nvPr/>
        </p:nvSpPr>
        <p:spPr bwMode="auto">
          <a:xfrm>
            <a:off x="2937426" y="5972199"/>
            <a:ext cx="215917" cy="2311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ed Rectangle 94"/>
          <p:cNvSpPr>
            <a:spLocks noChangeAspect="1"/>
          </p:cNvSpPr>
          <p:nvPr/>
        </p:nvSpPr>
        <p:spPr bwMode="auto">
          <a:xfrm>
            <a:off x="4691830" y="5889144"/>
            <a:ext cx="316550" cy="362500"/>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1971533" y="6005211"/>
            <a:ext cx="302187" cy="248299"/>
            <a:chOff x="5747233" y="2241611"/>
            <a:chExt cx="585773" cy="368342"/>
          </a:xfrm>
          <a:solidFill>
            <a:srgbClr val="FFFFFF"/>
          </a:solidFill>
        </p:grpSpPr>
        <p:sp>
          <p:nvSpPr>
            <p:cNvPr id="94"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030" tIns="33514" rIns="33514" bIns="67030" numCol="1" spcCol="0" rtlCol="0" fromWordArt="0" anchor="b" anchorCtr="0" forceAA="0" compatLnSpc="1">
              <a:prstTxWarp prst="textNoShape">
                <a:avLst/>
              </a:prstTxWarp>
              <a:noAutofit/>
            </a:bodyPr>
            <a:lstStyle/>
            <a:p>
              <a:pPr algn="ctr" defTabSz="670164" fontAlgn="base">
                <a:spcBef>
                  <a:spcPct val="0"/>
                </a:spcBef>
                <a:spcAft>
                  <a:spcPct val="0"/>
                </a:spcAft>
                <a:defRPr/>
              </a:pPr>
              <a:endParaRPr lang="en-US" sz="1319" kern="0" spc="-37" dirty="0">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p>
              <a:pPr defTabSz="806523">
                <a:defRPr/>
              </a:pPr>
              <a:endParaRPr lang="en-US" sz="1960" kern="0" spc="-132" dirty="0">
                <a:gradFill>
                  <a:gsLst>
                    <a:gs pos="0">
                      <a:srgbClr val="FFFFFF"/>
                    </a:gs>
                    <a:gs pos="100000">
                      <a:srgbClr val="FFFFFF"/>
                    </a:gs>
                  </a:gsLst>
                  <a:lin ang="5400000" scaled="0"/>
                </a:gradFill>
                <a:latin typeface="Segoe Light" pitchFamily="34" charset="0"/>
              </a:endParaRPr>
            </a:p>
          </p:txBody>
        </p:sp>
        <p:sp>
          <p:nvSpPr>
            <p:cNvPr id="96" name="Rectangle 95"/>
            <p:cNvSpPr/>
            <p:nvPr/>
          </p:nvSpPr>
          <p:spPr bwMode="auto">
            <a:xfrm>
              <a:off x="5747233" y="2293846"/>
              <a:ext cx="90003" cy="214937"/>
            </a:xfrm>
            <a:prstGeom prst="rect">
              <a:avLst/>
            </a:prstGeom>
            <a:grp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sp>
        <p:nvSpPr>
          <p:cNvPr id="98" name="Rounded Rectangle 402"/>
          <p:cNvSpPr>
            <a:spLocks noChangeAspect="1"/>
          </p:cNvSpPr>
          <p:nvPr/>
        </p:nvSpPr>
        <p:spPr bwMode="auto">
          <a:xfrm rot="668849">
            <a:off x="3757120" y="5922260"/>
            <a:ext cx="389133" cy="349985"/>
          </a:xfrm>
          <a:custGeom>
            <a:avLst/>
            <a:gdLst/>
            <a:ahLst/>
            <a:cxnLst/>
            <a:rect l="l" t="t" r="r" b="b"/>
            <a:pathLst>
              <a:path w="3476741" h="3127782">
                <a:moveTo>
                  <a:pt x="130628" y="2246542"/>
                </a:moveTo>
                <a:lnTo>
                  <a:pt x="3420422" y="2216831"/>
                </a:lnTo>
                <a:lnTo>
                  <a:pt x="3476741" y="2502639"/>
                </a:lnTo>
                <a:lnTo>
                  <a:pt x="304278" y="3127782"/>
                </a:lnTo>
                <a:close/>
                <a:moveTo>
                  <a:pt x="234507" y="1864327"/>
                </a:moveTo>
                <a:cubicBezTo>
                  <a:pt x="234517" y="1864379"/>
                  <a:pt x="234526" y="1864429"/>
                  <a:pt x="234535" y="1864482"/>
                </a:cubicBezTo>
                <a:cubicBezTo>
                  <a:pt x="258320" y="1988533"/>
                  <a:pt x="332665" y="2074506"/>
                  <a:pt x="443964" y="2074506"/>
                </a:cubicBezTo>
                <a:lnTo>
                  <a:pt x="1872787" y="2042302"/>
                </a:lnTo>
                <a:cubicBezTo>
                  <a:pt x="1984085" y="2042303"/>
                  <a:pt x="2059333" y="1982377"/>
                  <a:pt x="2059333" y="1873879"/>
                </a:cubicBezTo>
                <a:lnTo>
                  <a:pt x="2045579" y="1811003"/>
                </a:lnTo>
                <a:close/>
                <a:moveTo>
                  <a:pt x="186223" y="919655"/>
                </a:moveTo>
                <a:cubicBezTo>
                  <a:pt x="89785" y="939608"/>
                  <a:pt x="71092" y="1026054"/>
                  <a:pt x="88447" y="1121860"/>
                </a:cubicBezTo>
                <a:cubicBezTo>
                  <a:pt x="134058" y="1352591"/>
                  <a:pt x="165890" y="1500138"/>
                  <a:pt x="201039" y="1683807"/>
                </a:cubicBezTo>
                <a:lnTo>
                  <a:pt x="2005693" y="1628666"/>
                </a:lnTo>
                <a:lnTo>
                  <a:pt x="1992534" y="1568508"/>
                </a:lnTo>
                <a:cubicBezTo>
                  <a:pt x="1960677" y="1411278"/>
                  <a:pt x="1925552" y="1248441"/>
                  <a:pt x="1893882" y="1091693"/>
                </a:cubicBezTo>
                <a:lnTo>
                  <a:pt x="1841809" y="1110526"/>
                </a:lnTo>
                <a:cubicBezTo>
                  <a:pt x="1552142" y="1210292"/>
                  <a:pt x="1204544" y="1275640"/>
                  <a:pt x="892489" y="1306073"/>
                </a:cubicBezTo>
                <a:cubicBezTo>
                  <a:pt x="756816" y="1321254"/>
                  <a:pt x="717156" y="1133515"/>
                  <a:pt x="849608" y="1047862"/>
                </a:cubicBezTo>
                <a:cubicBezTo>
                  <a:pt x="976692" y="997496"/>
                  <a:pt x="1099999" y="951431"/>
                  <a:pt x="1222406" y="909704"/>
                </a:cubicBezTo>
                <a:lnTo>
                  <a:pt x="232436" y="915341"/>
                </a:lnTo>
                <a:cubicBezTo>
                  <a:pt x="215364" y="915311"/>
                  <a:pt x="200000" y="916805"/>
                  <a:pt x="186223" y="919655"/>
                </a:cubicBezTo>
                <a:close/>
                <a:moveTo>
                  <a:pt x="1532850" y="647419"/>
                </a:moveTo>
                <a:lnTo>
                  <a:pt x="1421347" y="675846"/>
                </a:lnTo>
                <a:lnTo>
                  <a:pt x="1338568" y="717979"/>
                </a:lnTo>
                <a:lnTo>
                  <a:pt x="1221887" y="786157"/>
                </a:lnTo>
                <a:lnTo>
                  <a:pt x="1128175" y="845649"/>
                </a:lnTo>
                <a:lnTo>
                  <a:pt x="1418911" y="843384"/>
                </a:lnTo>
                <a:cubicBezTo>
                  <a:pt x="1555507" y="798488"/>
                  <a:pt x="1692523" y="758011"/>
                  <a:pt x="1833470" y="720322"/>
                </a:cubicBezTo>
                <a:lnTo>
                  <a:pt x="1824323" y="673900"/>
                </a:lnTo>
                <a:lnTo>
                  <a:pt x="1820649" y="655259"/>
                </a:lnTo>
                <a:lnTo>
                  <a:pt x="1813162" y="650279"/>
                </a:lnTo>
                <a:lnTo>
                  <a:pt x="1776951" y="631594"/>
                </a:lnTo>
                <a:lnTo>
                  <a:pt x="1729439" y="621591"/>
                </a:lnTo>
                <a:lnTo>
                  <a:pt x="1671852" y="626484"/>
                </a:lnTo>
                <a:close/>
                <a:moveTo>
                  <a:pt x="2808650" y="52096"/>
                </a:moveTo>
                <a:lnTo>
                  <a:pt x="3073026" y="0"/>
                </a:lnTo>
                <a:lnTo>
                  <a:pt x="3301253" y="1158201"/>
                </a:lnTo>
                <a:lnTo>
                  <a:pt x="3036877" y="1210297"/>
                </a:lnTo>
                <a:close/>
                <a:moveTo>
                  <a:pt x="1598383" y="253649"/>
                </a:moveTo>
                <a:lnTo>
                  <a:pt x="1834998" y="232845"/>
                </a:lnTo>
                <a:lnTo>
                  <a:pt x="2089176" y="202124"/>
                </a:lnTo>
                <a:lnTo>
                  <a:pt x="2538580" y="171664"/>
                </a:lnTo>
                <a:lnTo>
                  <a:pt x="2737618" y="158264"/>
                </a:lnTo>
                <a:lnTo>
                  <a:pt x="2732861" y="166579"/>
                </a:lnTo>
                <a:lnTo>
                  <a:pt x="2798466" y="467054"/>
                </a:lnTo>
                <a:lnTo>
                  <a:pt x="2858006" y="769195"/>
                </a:lnTo>
                <a:lnTo>
                  <a:pt x="2912489" y="1078870"/>
                </a:lnTo>
                <a:lnTo>
                  <a:pt x="2863279" y="1127802"/>
                </a:lnTo>
                <a:lnTo>
                  <a:pt x="2798999" y="1166623"/>
                </a:lnTo>
                <a:lnTo>
                  <a:pt x="2664146" y="1245509"/>
                </a:lnTo>
                <a:lnTo>
                  <a:pt x="2514224" y="1314285"/>
                </a:lnTo>
                <a:lnTo>
                  <a:pt x="2351712" y="1385543"/>
                </a:lnTo>
                <a:lnTo>
                  <a:pt x="2205603" y="1440490"/>
                </a:lnTo>
                <a:lnTo>
                  <a:pt x="2068362" y="1474074"/>
                </a:lnTo>
                <a:lnTo>
                  <a:pt x="2042072" y="1480878"/>
                </a:lnTo>
                <a:lnTo>
                  <a:pt x="2144266" y="1920066"/>
                </a:lnTo>
                <a:cubicBezTo>
                  <a:pt x="2144266" y="2041156"/>
                  <a:pt x="2062398" y="2108037"/>
                  <a:pt x="1941309" y="2108036"/>
                </a:cubicBezTo>
                <a:lnTo>
                  <a:pt x="386791" y="2143978"/>
                </a:lnTo>
                <a:cubicBezTo>
                  <a:pt x="265702" y="2143978"/>
                  <a:pt x="184818" y="2048026"/>
                  <a:pt x="158940" y="1909578"/>
                </a:cubicBezTo>
                <a:cubicBezTo>
                  <a:pt x="103909" y="1594409"/>
                  <a:pt x="64695" y="1416487"/>
                  <a:pt x="0" y="1080765"/>
                </a:cubicBezTo>
                <a:cubicBezTo>
                  <a:pt x="0" y="974812"/>
                  <a:pt x="65250" y="879766"/>
                  <a:pt x="162682" y="857660"/>
                </a:cubicBezTo>
                <a:cubicBezTo>
                  <a:pt x="176601" y="854502"/>
                  <a:pt x="191176" y="852832"/>
                  <a:pt x="206312" y="852832"/>
                </a:cubicBezTo>
                <a:lnTo>
                  <a:pt x="704767" y="848948"/>
                </a:lnTo>
                <a:lnTo>
                  <a:pt x="750022" y="801677"/>
                </a:lnTo>
                <a:lnTo>
                  <a:pt x="900886" y="642845"/>
                </a:lnTo>
                <a:lnTo>
                  <a:pt x="1055423" y="502656"/>
                </a:lnTo>
                <a:lnTo>
                  <a:pt x="1188583" y="386043"/>
                </a:lnTo>
                <a:lnTo>
                  <a:pt x="1240049" y="350081"/>
                </a:lnTo>
                <a:lnTo>
                  <a:pt x="1281437" y="329015"/>
                </a:lnTo>
                <a:lnTo>
                  <a:pt x="1335354" y="305480"/>
                </a:lnTo>
                <a:lnTo>
                  <a:pt x="1404241" y="291906"/>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06" tIns="44804" rIns="44804" bIns="89606" numCol="1" spcCol="0" rtlCol="0" fromWordArt="0" anchor="b" anchorCtr="0" forceAA="0" compatLnSpc="1">
            <a:prstTxWarp prst="textNoShape">
              <a:avLst/>
            </a:prstTxWarp>
            <a:noAutofit/>
          </a:bodyPr>
          <a:lstStyle/>
          <a:p>
            <a:pPr algn="ctr" defTabSz="895850" fontAlgn="base">
              <a:spcBef>
                <a:spcPct val="0"/>
              </a:spcBef>
              <a:spcAft>
                <a:spcPct val="0"/>
              </a:spcAft>
              <a:defRPr/>
            </a:pPr>
            <a:endParaRPr lang="en-US" sz="1765"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6266637" y="1463976"/>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sz="2800" b="1" ker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defRPr>
            </a:lvl1pPr>
          </a:lstStyle>
          <a:p>
            <a:pPr defTabSz="913856"/>
            <a:r>
              <a:rPr lang="en-US" sz="2744" dirty="0"/>
              <a:t>No new updates in this release</a:t>
            </a:r>
          </a:p>
        </p:txBody>
      </p:sp>
      <p:sp>
        <p:nvSpPr>
          <p:cNvPr id="52" name="TextBox 51"/>
          <p:cNvSpPr txBox="1"/>
          <p:nvPr/>
        </p:nvSpPr>
        <p:spPr>
          <a:xfrm>
            <a:off x="6266637" y="3368758"/>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sz="2800" b="1" ker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defRPr>
            </a:lvl1pPr>
          </a:lstStyle>
          <a:p>
            <a:pPr defTabSz="913856"/>
            <a:r>
              <a:rPr lang="en-US" sz="2744" dirty="0"/>
              <a:t>Released to OEMs</a:t>
            </a:r>
          </a:p>
        </p:txBody>
      </p:sp>
      <p:sp>
        <p:nvSpPr>
          <p:cNvPr id="53" name="TextBox 52"/>
          <p:cNvSpPr txBox="1"/>
          <p:nvPr/>
        </p:nvSpPr>
        <p:spPr>
          <a:xfrm>
            <a:off x="6354790" y="5300832"/>
            <a:ext cx="4149652" cy="941141"/>
          </a:xfrm>
          <a:prstGeom prst="rect">
            <a:avLst/>
          </a:prstGeom>
          <a:noFill/>
          <a:ln w="10795" cap="flat" cmpd="sng" algn="ctr">
            <a:noFill/>
            <a:prstDash val="solid"/>
            <a:headEnd type="none" w="med" len="med"/>
            <a:tailEnd type="none" w="med" len="med"/>
          </a:ln>
          <a:effectLst/>
        </p:spPr>
        <p:txBody>
          <a:bodyPr vert="horz" wrap="square" lIns="0" tIns="45701" rIns="0" bIns="45701" numCol="1" rtlCol="0" anchor="ctr" anchorCtr="0" compatLnSpc="1">
            <a:prstTxWarp prst="textNoShape">
              <a:avLst/>
            </a:prstTxWarp>
          </a:bodyPr>
          <a:lstStyle>
            <a:defPPr>
              <a:defRPr lang="en-US"/>
            </a:defPPr>
            <a:lvl1pPr algn="ctr" defTabSz="932411" fontAlgn="base">
              <a:spcBef>
                <a:spcPct val="0"/>
              </a:spcBef>
              <a:spcAft>
                <a:spcPct val="0"/>
              </a:spcAft>
              <a:defRPr sz="2800" b="1" ker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defRPr>
            </a:lvl1pPr>
          </a:lstStyle>
          <a:p>
            <a:pPr defTabSz="913856"/>
            <a:r>
              <a:rPr lang="en-US" sz="2744" dirty="0"/>
              <a:t>Released to OEMs</a:t>
            </a:r>
          </a:p>
          <a:p>
            <a:pPr defTabSz="913856"/>
            <a:r>
              <a:rPr lang="en-US" sz="2744" dirty="0"/>
              <a:t>New SKU to control updates</a:t>
            </a:r>
          </a:p>
        </p:txBody>
      </p:sp>
    </p:spTree>
    <p:extLst>
      <p:ext uri="{BB962C8B-B14F-4D97-AF65-F5344CB8AC3E}">
        <p14:creationId xmlns:p14="http://schemas.microsoft.com/office/powerpoint/2010/main" val="219010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additive="base">
                                        <p:cTn id="16" dur="500" fill="hold"/>
                                        <p:tgtEl>
                                          <p:spTgt spid="51"/>
                                        </p:tgtEl>
                                        <p:attrNameLst>
                                          <p:attrName>ppt_x</p:attrName>
                                        </p:attrNameLst>
                                      </p:cBhvr>
                                      <p:tavLst>
                                        <p:tav tm="0">
                                          <p:val>
                                            <p:strVal val="1+#ppt_w/2"/>
                                          </p:val>
                                        </p:tav>
                                        <p:tav tm="100000">
                                          <p:val>
                                            <p:strVal val="#ppt_x"/>
                                          </p:val>
                                        </p:tav>
                                      </p:tavLst>
                                    </p:anim>
                                    <p:anim calcmode="lin" valueType="num">
                                      <p:cBhvr additive="base">
                                        <p:cTn id="17" dur="500" fill="hold"/>
                                        <p:tgtEl>
                                          <p:spTgt spid="51"/>
                                        </p:tgtEl>
                                        <p:attrNameLst>
                                          <p:attrName>ppt_y</p:attrName>
                                        </p:attrNameLst>
                                      </p:cBhvr>
                                      <p:tavLst>
                                        <p:tav tm="0">
                                          <p:val>
                                            <p:strVal val="#ppt_y"/>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anim calcmode="lin" valueType="num">
                                      <p:cBhvr>
                                        <p:cTn id="21" dur="1000" fill="hold"/>
                                        <p:tgtEl>
                                          <p:spTgt spid="66"/>
                                        </p:tgtEl>
                                        <p:attrNameLst>
                                          <p:attrName>ppt_x</p:attrName>
                                        </p:attrNameLst>
                                      </p:cBhvr>
                                      <p:tavLst>
                                        <p:tav tm="0">
                                          <p:val>
                                            <p:strVal val="#ppt_x"/>
                                          </p:val>
                                        </p:tav>
                                        <p:tav tm="100000">
                                          <p:val>
                                            <p:strVal val="#ppt_x"/>
                                          </p:val>
                                        </p:tav>
                                      </p:tavLst>
                                    </p:anim>
                                    <p:anim calcmode="lin" valueType="num">
                                      <p:cBhvr>
                                        <p:cTn id="22" dur="1000" fill="hold"/>
                                        <p:tgtEl>
                                          <p:spTgt spid="6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1000"/>
                                        <p:tgtEl>
                                          <p:spTgt spid="67"/>
                                        </p:tgtEl>
                                      </p:cBhvr>
                                    </p:animEffect>
                                    <p:anim calcmode="lin" valueType="num">
                                      <p:cBhvr>
                                        <p:cTn id="26" dur="1000" fill="hold"/>
                                        <p:tgtEl>
                                          <p:spTgt spid="67"/>
                                        </p:tgtEl>
                                        <p:attrNameLst>
                                          <p:attrName>ppt_x</p:attrName>
                                        </p:attrNameLst>
                                      </p:cBhvr>
                                      <p:tavLst>
                                        <p:tav tm="0">
                                          <p:val>
                                            <p:strVal val="#ppt_x"/>
                                          </p:val>
                                        </p:tav>
                                        <p:tav tm="100000">
                                          <p:val>
                                            <p:strVal val="#ppt_x"/>
                                          </p:val>
                                        </p:tav>
                                      </p:tavLst>
                                    </p:anim>
                                    <p:anim calcmode="lin" valueType="num">
                                      <p:cBhvr>
                                        <p:cTn id="27" dur="1000" fill="hold"/>
                                        <p:tgtEl>
                                          <p:spTgt spid="6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1000"/>
                                        <p:tgtEl>
                                          <p:spTgt spid="68"/>
                                        </p:tgtEl>
                                      </p:cBhvr>
                                    </p:animEffect>
                                    <p:anim calcmode="lin" valueType="num">
                                      <p:cBhvr>
                                        <p:cTn id="31" dur="1000" fill="hold"/>
                                        <p:tgtEl>
                                          <p:spTgt spid="68"/>
                                        </p:tgtEl>
                                        <p:attrNameLst>
                                          <p:attrName>ppt_x</p:attrName>
                                        </p:attrNameLst>
                                      </p:cBhvr>
                                      <p:tavLst>
                                        <p:tav tm="0">
                                          <p:val>
                                            <p:strVal val="#ppt_x"/>
                                          </p:val>
                                        </p:tav>
                                        <p:tav tm="100000">
                                          <p:val>
                                            <p:strVal val="#ppt_x"/>
                                          </p:val>
                                        </p:tav>
                                      </p:tavLst>
                                    </p:anim>
                                    <p:anim calcmode="lin" valueType="num">
                                      <p:cBhvr>
                                        <p:cTn id="32" dur="1000" fill="hold"/>
                                        <p:tgtEl>
                                          <p:spTgt spid="6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1000"/>
                                        <p:tgtEl>
                                          <p:spTgt spid="69"/>
                                        </p:tgtEl>
                                      </p:cBhvr>
                                    </p:animEffect>
                                    <p:anim calcmode="lin" valueType="num">
                                      <p:cBhvr>
                                        <p:cTn id="36" dur="1000" fill="hold"/>
                                        <p:tgtEl>
                                          <p:spTgt spid="69"/>
                                        </p:tgtEl>
                                        <p:attrNameLst>
                                          <p:attrName>ppt_x</p:attrName>
                                        </p:attrNameLst>
                                      </p:cBhvr>
                                      <p:tavLst>
                                        <p:tav tm="0">
                                          <p:val>
                                            <p:strVal val="#ppt_x"/>
                                          </p:val>
                                        </p:tav>
                                        <p:tav tm="100000">
                                          <p:val>
                                            <p:strVal val="#ppt_x"/>
                                          </p:val>
                                        </p:tav>
                                      </p:tavLst>
                                    </p:anim>
                                    <p:anim calcmode="lin" valueType="num">
                                      <p:cBhvr>
                                        <p:cTn id="37" dur="1000" fill="hold"/>
                                        <p:tgtEl>
                                          <p:spTgt spid="6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1000"/>
                                        <p:tgtEl>
                                          <p:spTgt spid="70"/>
                                        </p:tgtEl>
                                      </p:cBhvr>
                                    </p:animEffect>
                                    <p:anim calcmode="lin" valueType="num">
                                      <p:cBhvr>
                                        <p:cTn id="41" dur="1000" fill="hold"/>
                                        <p:tgtEl>
                                          <p:spTgt spid="70"/>
                                        </p:tgtEl>
                                        <p:attrNameLst>
                                          <p:attrName>ppt_x</p:attrName>
                                        </p:attrNameLst>
                                      </p:cBhvr>
                                      <p:tavLst>
                                        <p:tav tm="0">
                                          <p:val>
                                            <p:strVal val="#ppt_x"/>
                                          </p:val>
                                        </p:tav>
                                        <p:tav tm="100000">
                                          <p:val>
                                            <p:strVal val="#ppt_x"/>
                                          </p:val>
                                        </p:tav>
                                      </p:tavLst>
                                    </p:anim>
                                    <p:anim calcmode="lin" valueType="num">
                                      <p:cBhvr>
                                        <p:cTn id="42" dur="1000" fill="hold"/>
                                        <p:tgtEl>
                                          <p:spTgt spid="7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1000"/>
                                        <p:tgtEl>
                                          <p:spTgt spid="84"/>
                                        </p:tgtEl>
                                      </p:cBhvr>
                                    </p:animEffect>
                                    <p:anim calcmode="lin" valueType="num">
                                      <p:cBhvr>
                                        <p:cTn id="46" dur="1000" fill="hold"/>
                                        <p:tgtEl>
                                          <p:spTgt spid="84"/>
                                        </p:tgtEl>
                                        <p:attrNameLst>
                                          <p:attrName>ppt_x</p:attrName>
                                        </p:attrNameLst>
                                      </p:cBhvr>
                                      <p:tavLst>
                                        <p:tav tm="0">
                                          <p:val>
                                            <p:strVal val="#ppt_x"/>
                                          </p:val>
                                        </p:tav>
                                        <p:tav tm="100000">
                                          <p:val>
                                            <p:strVal val="#ppt_x"/>
                                          </p:val>
                                        </p:tav>
                                      </p:tavLst>
                                    </p:anim>
                                    <p:anim calcmode="lin" valueType="num">
                                      <p:cBhvr>
                                        <p:cTn id="47" dur="1000" fill="hold"/>
                                        <p:tgtEl>
                                          <p:spTgt spid="8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1000"/>
                                        <p:tgtEl>
                                          <p:spTgt spid="85"/>
                                        </p:tgtEl>
                                      </p:cBhvr>
                                    </p:animEffect>
                                    <p:anim calcmode="lin" valueType="num">
                                      <p:cBhvr>
                                        <p:cTn id="51" dur="1000" fill="hold"/>
                                        <p:tgtEl>
                                          <p:spTgt spid="85"/>
                                        </p:tgtEl>
                                        <p:attrNameLst>
                                          <p:attrName>ppt_x</p:attrName>
                                        </p:attrNameLst>
                                      </p:cBhvr>
                                      <p:tavLst>
                                        <p:tav tm="0">
                                          <p:val>
                                            <p:strVal val="#ppt_x"/>
                                          </p:val>
                                        </p:tav>
                                        <p:tav tm="100000">
                                          <p:val>
                                            <p:strVal val="#ppt_x"/>
                                          </p:val>
                                        </p:tav>
                                      </p:tavLst>
                                    </p:anim>
                                    <p:anim calcmode="lin" valueType="num">
                                      <p:cBhvr>
                                        <p:cTn id="52" dur="1000" fill="hold"/>
                                        <p:tgtEl>
                                          <p:spTgt spid="8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1000"/>
                                        <p:tgtEl>
                                          <p:spTgt spid="87"/>
                                        </p:tgtEl>
                                      </p:cBhvr>
                                    </p:animEffect>
                                    <p:anim calcmode="lin" valueType="num">
                                      <p:cBhvr>
                                        <p:cTn id="56" dur="1000" fill="hold"/>
                                        <p:tgtEl>
                                          <p:spTgt spid="87"/>
                                        </p:tgtEl>
                                        <p:attrNameLst>
                                          <p:attrName>ppt_x</p:attrName>
                                        </p:attrNameLst>
                                      </p:cBhvr>
                                      <p:tavLst>
                                        <p:tav tm="0">
                                          <p:val>
                                            <p:strVal val="#ppt_x"/>
                                          </p:val>
                                        </p:tav>
                                        <p:tav tm="100000">
                                          <p:val>
                                            <p:strVal val="#ppt_x"/>
                                          </p:val>
                                        </p:tav>
                                      </p:tavLst>
                                    </p:anim>
                                    <p:anim calcmode="lin" valueType="num">
                                      <p:cBhvr>
                                        <p:cTn id="57" dur="1000" fill="hold"/>
                                        <p:tgtEl>
                                          <p:spTgt spid="87"/>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3"/>
                                        </p:tgtEl>
                                        <p:attrNameLst>
                                          <p:attrName>style.visibility</p:attrName>
                                        </p:attrNameLst>
                                      </p:cBhvr>
                                      <p:to>
                                        <p:strVal val="visible"/>
                                      </p:to>
                                    </p:set>
                                    <p:animEffect transition="in" filter="fade">
                                      <p:cBhvr>
                                        <p:cTn id="60" dur="1000"/>
                                        <p:tgtEl>
                                          <p:spTgt spid="93"/>
                                        </p:tgtEl>
                                      </p:cBhvr>
                                    </p:animEffect>
                                    <p:anim calcmode="lin" valueType="num">
                                      <p:cBhvr>
                                        <p:cTn id="61" dur="1000" fill="hold"/>
                                        <p:tgtEl>
                                          <p:spTgt spid="93"/>
                                        </p:tgtEl>
                                        <p:attrNameLst>
                                          <p:attrName>ppt_x</p:attrName>
                                        </p:attrNameLst>
                                      </p:cBhvr>
                                      <p:tavLst>
                                        <p:tav tm="0">
                                          <p:val>
                                            <p:strVal val="#ppt_x"/>
                                          </p:val>
                                        </p:tav>
                                        <p:tav tm="100000">
                                          <p:val>
                                            <p:strVal val="#ppt_x"/>
                                          </p:val>
                                        </p:tav>
                                      </p:tavLst>
                                    </p:anim>
                                    <p:anim calcmode="lin" valueType="num">
                                      <p:cBhvr>
                                        <p:cTn id="62" dur="1000" fill="hold"/>
                                        <p:tgtEl>
                                          <p:spTgt spid="9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1000"/>
                                        <p:tgtEl>
                                          <p:spTgt spid="98"/>
                                        </p:tgtEl>
                                      </p:cBhvr>
                                    </p:animEffect>
                                    <p:anim calcmode="lin" valueType="num">
                                      <p:cBhvr>
                                        <p:cTn id="66" dur="1000" fill="hold"/>
                                        <p:tgtEl>
                                          <p:spTgt spid="98"/>
                                        </p:tgtEl>
                                        <p:attrNameLst>
                                          <p:attrName>ppt_x</p:attrName>
                                        </p:attrNameLst>
                                      </p:cBhvr>
                                      <p:tavLst>
                                        <p:tav tm="0">
                                          <p:val>
                                            <p:strVal val="#ppt_x"/>
                                          </p:val>
                                        </p:tav>
                                        <p:tav tm="100000">
                                          <p:val>
                                            <p:strVal val="#ppt_x"/>
                                          </p:val>
                                        </p:tav>
                                      </p:tavLst>
                                    </p:anim>
                                    <p:anim calcmode="lin" valueType="num">
                                      <p:cBhvr>
                                        <p:cTn id="67"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left)">
                                      <p:cBhvr>
                                        <p:cTn id="72" dur="500"/>
                                        <p:tgtEl>
                                          <p:spTgt spid="6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anim calcmode="lin" valueType="num">
                                      <p:cBhvr additive="base">
                                        <p:cTn id="77" dur="500" fill="hold"/>
                                        <p:tgtEl>
                                          <p:spTgt spid="59"/>
                                        </p:tgtEl>
                                        <p:attrNameLst>
                                          <p:attrName>ppt_x</p:attrName>
                                        </p:attrNameLst>
                                      </p:cBhvr>
                                      <p:tavLst>
                                        <p:tav tm="0">
                                          <p:val>
                                            <p:strVal val="1+#ppt_w/2"/>
                                          </p:val>
                                        </p:tav>
                                        <p:tav tm="100000">
                                          <p:val>
                                            <p:strVal val="#ppt_x"/>
                                          </p:val>
                                        </p:tav>
                                      </p:tavLst>
                                    </p:anim>
                                    <p:anim calcmode="lin" valueType="num">
                                      <p:cBhvr additive="base">
                                        <p:cTn id="78" dur="500" fill="hold"/>
                                        <p:tgtEl>
                                          <p:spTgt spid="59"/>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 calcmode="lin" valueType="num">
                                      <p:cBhvr additive="base">
                                        <p:cTn id="81" dur="500" fill="hold"/>
                                        <p:tgtEl>
                                          <p:spTgt spid="52"/>
                                        </p:tgtEl>
                                        <p:attrNameLst>
                                          <p:attrName>ppt_x</p:attrName>
                                        </p:attrNameLst>
                                      </p:cBhvr>
                                      <p:tavLst>
                                        <p:tav tm="0">
                                          <p:val>
                                            <p:strVal val="1+#ppt_w/2"/>
                                          </p:val>
                                        </p:tav>
                                        <p:tav tm="100000">
                                          <p:val>
                                            <p:strVal val="#ppt_x"/>
                                          </p:val>
                                        </p:tav>
                                      </p:tavLst>
                                    </p:anim>
                                    <p:anim calcmode="lin" valueType="num">
                                      <p:cBhvr additive="base">
                                        <p:cTn id="82"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left)">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2" fill="hold" nodeType="clickEffect">
                                  <p:stCondLst>
                                    <p:cond delay="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500" fill="hold"/>
                                        <p:tgtEl>
                                          <p:spTgt spid="64"/>
                                        </p:tgtEl>
                                        <p:attrNameLst>
                                          <p:attrName>ppt_x</p:attrName>
                                        </p:attrNameLst>
                                      </p:cBhvr>
                                      <p:tavLst>
                                        <p:tav tm="0">
                                          <p:val>
                                            <p:strVal val="1+#ppt_w/2"/>
                                          </p:val>
                                        </p:tav>
                                        <p:tav tm="100000">
                                          <p:val>
                                            <p:strVal val="#ppt_x"/>
                                          </p:val>
                                        </p:tav>
                                      </p:tavLst>
                                    </p:anim>
                                    <p:anim calcmode="lin" valueType="num">
                                      <p:cBhvr additive="base">
                                        <p:cTn id="93" dur="500" fill="hold"/>
                                        <p:tgtEl>
                                          <p:spTgt spid="64"/>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 calcmode="lin" valueType="num">
                                      <p:cBhvr additive="base">
                                        <p:cTn id="96" dur="500" fill="hold"/>
                                        <p:tgtEl>
                                          <p:spTgt spid="53"/>
                                        </p:tgtEl>
                                        <p:attrNameLst>
                                          <p:attrName>ppt_x</p:attrName>
                                        </p:attrNameLst>
                                      </p:cBhvr>
                                      <p:tavLst>
                                        <p:tav tm="0">
                                          <p:val>
                                            <p:strVal val="1+#ppt_w/2"/>
                                          </p:val>
                                        </p:tav>
                                        <p:tav tm="100000">
                                          <p:val>
                                            <p:strVal val="#ppt_x"/>
                                          </p:val>
                                        </p:tav>
                                      </p:tavLst>
                                    </p:anim>
                                    <p:anim calcmode="lin" valueType="num">
                                      <p:cBhvr additive="base">
                                        <p:cTn id="97"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animBg="1"/>
      <p:bldP spid="3" grpId="0" animBg="1"/>
      <p:bldP spid="66" grpId="0"/>
      <p:bldP spid="67" grpId="0" animBg="1"/>
      <p:bldP spid="68" grpId="0" animBg="1"/>
      <p:bldP spid="69" grpId="0" animBg="1"/>
      <p:bldP spid="70" grpId="0" animBg="1"/>
      <p:bldP spid="84" grpId="0"/>
      <p:bldP spid="85" grpId="0" animBg="1"/>
      <p:bldP spid="87" grpId="0" animBg="1"/>
      <p:bldP spid="98" grpId="0" animBg="1"/>
      <p:bldP spid="51" grpId="0"/>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3" y="69677"/>
            <a:ext cx="11652805" cy="899303"/>
          </a:xfrm>
        </p:spPr>
        <p:txBody>
          <a:bodyPr/>
          <a:lstStyle/>
          <a:p>
            <a:r>
              <a:rPr lang="en-US" dirty="0"/>
              <a:t>Windows 10 IoT Core Commercial Platforms</a:t>
            </a:r>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747" y="1511214"/>
            <a:ext cx="1666416" cy="1560191"/>
          </a:xfrm>
          <a:prstGeom prst="rect">
            <a:avLst/>
          </a:prstGeom>
        </p:spPr>
      </p:pic>
      <p:sp>
        <p:nvSpPr>
          <p:cNvPr id="83" name="Cloud 82"/>
          <p:cNvSpPr/>
          <p:nvPr/>
        </p:nvSpPr>
        <p:spPr bwMode="auto">
          <a:xfrm>
            <a:off x="4899491" y="4549239"/>
            <a:ext cx="3038762" cy="1789533"/>
          </a:xfrm>
          <a:prstGeom prst="cloud">
            <a:avLst/>
          </a:prstGeom>
          <a:solidFill>
            <a:srgbClr val="3399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372" kern="0" dirty="0">
                <a:gradFill>
                  <a:gsLst>
                    <a:gs pos="0">
                      <a:srgbClr val="FFFFFF"/>
                    </a:gs>
                    <a:gs pos="100000">
                      <a:srgbClr val="FFFFFF"/>
                    </a:gs>
                  </a:gsLst>
                  <a:lin ang="5400000" scaled="0"/>
                </a:gradFill>
              </a:rPr>
              <a:t>Element14 group announced a new customization service for RPi2 partners.</a:t>
            </a:r>
          </a:p>
        </p:txBody>
      </p:sp>
      <p:sp>
        <p:nvSpPr>
          <p:cNvPr id="82" name="TextBox 81"/>
          <p:cNvSpPr txBox="1"/>
          <p:nvPr/>
        </p:nvSpPr>
        <p:spPr>
          <a:xfrm>
            <a:off x="7046281" y="4764690"/>
            <a:ext cx="681237" cy="432110"/>
          </a:xfrm>
          <a:prstGeom prst="rect">
            <a:avLst/>
          </a:prstGeom>
          <a:noFill/>
        </p:spPr>
        <p:txBody>
          <a:bodyPr wrap="square" lIns="179238" tIns="143391" rIns="179238" bIns="143391" rtlCol="0">
            <a:spAutoFit/>
          </a:bodyPr>
          <a:lstStyle/>
          <a:p>
            <a:pPr defTabSz="896203">
              <a:lnSpc>
                <a:spcPct val="90000"/>
              </a:lnSpc>
              <a:spcAft>
                <a:spcPts val="588"/>
              </a:spcAft>
            </a:pPr>
            <a:r>
              <a:rPr lang="en-US" sz="1029" b="1" kern="0" dirty="0">
                <a:solidFill>
                  <a:srgbClr val="FFFF00"/>
                </a:solidFill>
              </a:rPr>
              <a:t>NEW</a:t>
            </a:r>
          </a:p>
        </p:txBody>
      </p:sp>
      <p:sp>
        <p:nvSpPr>
          <p:cNvPr id="81" name="5-Point Star 80"/>
          <p:cNvSpPr/>
          <p:nvPr/>
        </p:nvSpPr>
        <p:spPr bwMode="auto">
          <a:xfrm>
            <a:off x="7046281" y="4851670"/>
            <a:ext cx="149365" cy="190302"/>
          </a:xfrm>
          <a:prstGeom prst="star5">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899" y="5196800"/>
            <a:ext cx="883111" cy="427757"/>
          </a:xfrm>
          <a:prstGeom prst="rect">
            <a:avLst/>
          </a:prstGeom>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773" y="4623922"/>
            <a:ext cx="841675" cy="788022"/>
          </a:xfrm>
          <a:prstGeom prst="rect">
            <a:avLst/>
          </a:prstGeom>
        </p:spPr>
      </p:pic>
      <p:pic>
        <p:nvPicPr>
          <p:cNvPr id="59" name="Picture 5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09322" y="1369524"/>
            <a:ext cx="2465520" cy="1530804"/>
          </a:xfrm>
          <a:prstGeom prst="rect">
            <a:avLst/>
          </a:prstGeom>
        </p:spPr>
      </p:pic>
    </p:spTree>
    <p:extLst>
      <p:ext uri="{BB962C8B-B14F-4D97-AF65-F5344CB8AC3E}">
        <p14:creationId xmlns:p14="http://schemas.microsoft.com/office/powerpoint/2010/main" val="24500618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 One Sized Solution</a:t>
            </a:r>
          </a:p>
        </p:txBody>
      </p:sp>
      <p:graphicFrame>
        <p:nvGraphicFramePr>
          <p:cNvPr id="11" name="Table 10"/>
          <p:cNvGraphicFramePr>
            <a:graphicFrameLocks noGrp="1"/>
          </p:cNvGraphicFramePr>
          <p:nvPr>
            <p:extLst>
              <p:ext uri="{D42A27DB-BD31-4B8C-83A1-F6EECF244321}">
                <p14:modId xmlns:p14="http://schemas.microsoft.com/office/powerpoint/2010/main" val="2294675841"/>
              </p:ext>
            </p:extLst>
          </p:nvPr>
        </p:nvGraphicFramePr>
        <p:xfrm>
          <a:off x="352924" y="1168119"/>
          <a:ext cx="11678654" cy="5137063"/>
        </p:xfrm>
        <a:graphic>
          <a:graphicData uri="http://schemas.openxmlformats.org/drawingml/2006/table">
            <a:tbl>
              <a:tblPr firstRow="1" bandRow="1">
                <a:tableStyleId>{5C22544A-7EE6-4342-B048-85BDC9FD1C3A}</a:tableStyleId>
              </a:tblPr>
              <a:tblGrid>
                <a:gridCol w="4844718">
                  <a:extLst>
                    <a:ext uri="{9D8B030D-6E8A-4147-A177-3AD203B41FA5}">
                      <a16:colId xmlns:a16="http://schemas.microsoft.com/office/drawing/2014/main" val="3025800543"/>
                    </a:ext>
                  </a:extLst>
                </a:gridCol>
                <a:gridCol w="6833936">
                  <a:extLst>
                    <a:ext uri="{9D8B030D-6E8A-4147-A177-3AD203B41FA5}">
                      <a16:colId xmlns:a16="http://schemas.microsoft.com/office/drawing/2014/main" val="3296904102"/>
                    </a:ext>
                  </a:extLst>
                </a:gridCol>
              </a:tblGrid>
              <a:tr h="564428">
                <a:tc>
                  <a:txBody>
                    <a:bodyPr/>
                    <a:lstStyle/>
                    <a:p>
                      <a:r>
                        <a:rPr lang="en-US" dirty="0">
                          <a:solidFill>
                            <a:schemeClr val="tx1"/>
                          </a:solidFill>
                        </a:rPr>
                        <a:t>Firmware based</a:t>
                      </a:r>
                    </a:p>
                    <a:p>
                      <a:r>
                        <a:rPr lang="en-US" dirty="0">
                          <a:solidFill>
                            <a:schemeClr val="tx1"/>
                          </a:solidFill>
                        </a:rPr>
                        <a:t>Runs against the Hardware</a:t>
                      </a:r>
                    </a:p>
                    <a:p>
                      <a:r>
                        <a:rPr lang="en-US" dirty="0">
                          <a:solidFill>
                            <a:schemeClr val="tx1"/>
                          </a:solidFill>
                        </a:rPr>
                        <a:t>Real</a:t>
                      </a:r>
                      <a:r>
                        <a:rPr lang="en-US" baseline="0" dirty="0">
                          <a:solidFill>
                            <a:schemeClr val="tx1"/>
                          </a:solidFill>
                        </a:rPr>
                        <a:t> Time Capabilities</a:t>
                      </a:r>
                    </a:p>
                    <a:p>
                      <a:r>
                        <a:rPr lang="en-US" baseline="0" dirty="0">
                          <a:solidFill>
                            <a:schemeClr val="tx1"/>
                          </a:solidFill>
                        </a:rPr>
                        <a:t>Limited resources</a:t>
                      </a:r>
                    </a:p>
                    <a:p>
                      <a:r>
                        <a:rPr lang="en-US" baseline="0" dirty="0">
                          <a:solidFill>
                            <a:schemeClr val="tx1"/>
                          </a:solidFill>
                        </a:rPr>
                        <a:t>Ultra Low Power</a:t>
                      </a:r>
                      <a:endParaRPr lang="en-US" dirty="0">
                        <a:solidFill>
                          <a:schemeClr val="tx1"/>
                        </a:solidFill>
                      </a:endParaRPr>
                    </a:p>
                  </a:txBody>
                  <a:tcPr>
                    <a:solidFill>
                      <a:schemeClr val="accent6"/>
                    </a:solidFill>
                  </a:tcPr>
                </a:tc>
                <a:tc>
                  <a:txBody>
                    <a:bodyPr/>
                    <a:lstStyle/>
                    <a:p>
                      <a:r>
                        <a:rPr lang="en-US" dirty="0">
                          <a:solidFill>
                            <a:schemeClr val="tx1"/>
                          </a:solidFill>
                        </a:rPr>
                        <a:t>OS Based</a:t>
                      </a:r>
                    </a:p>
                    <a:p>
                      <a:r>
                        <a:rPr lang="en-US" dirty="0">
                          <a:solidFill>
                            <a:schemeClr val="tx1"/>
                          </a:solidFill>
                        </a:rPr>
                        <a:t>Advanced</a:t>
                      </a:r>
                      <a:r>
                        <a:rPr lang="en-US" baseline="0" dirty="0">
                          <a:solidFill>
                            <a:schemeClr val="tx1"/>
                          </a:solidFill>
                        </a:rPr>
                        <a:t> OS Capabilities (Networking, Security, Management)</a:t>
                      </a:r>
                    </a:p>
                    <a:p>
                      <a:r>
                        <a:rPr lang="en-US" dirty="0">
                          <a:solidFill>
                            <a:schemeClr val="tx1"/>
                          </a:solidFill>
                        </a:rPr>
                        <a:t>Advanced</a:t>
                      </a:r>
                      <a:r>
                        <a:rPr lang="en-US" baseline="0" dirty="0">
                          <a:solidFill>
                            <a:schemeClr val="tx1"/>
                          </a:solidFill>
                        </a:rPr>
                        <a:t> App Services</a:t>
                      </a:r>
                    </a:p>
                    <a:p>
                      <a:r>
                        <a:rPr lang="en-US" dirty="0">
                          <a:solidFill>
                            <a:schemeClr val="tx1"/>
                          </a:solidFill>
                        </a:rPr>
                        <a:t>More</a:t>
                      </a:r>
                      <a:r>
                        <a:rPr lang="en-US" baseline="0" dirty="0">
                          <a:solidFill>
                            <a:schemeClr val="tx1"/>
                          </a:solidFill>
                        </a:rPr>
                        <a:t> resources – Mem, CPU, Storage</a:t>
                      </a:r>
                      <a:endParaRPr lang="en-US" dirty="0">
                        <a:solidFill>
                          <a:schemeClr val="tx1"/>
                        </a:solidFill>
                      </a:endParaRPr>
                    </a:p>
                  </a:txBody>
                  <a:tcPr>
                    <a:solidFill>
                      <a:schemeClr val="accent6"/>
                    </a:solidFill>
                  </a:tcPr>
                </a:tc>
                <a:extLst>
                  <a:ext uri="{0D108BD9-81ED-4DB2-BD59-A6C34878D82A}">
                    <a16:rowId xmlns:a16="http://schemas.microsoft.com/office/drawing/2014/main" val="1127532622"/>
                  </a:ext>
                </a:extLst>
              </a:tr>
              <a:tr h="3701328">
                <a:tc>
                  <a:txBody>
                    <a:bodyPr/>
                    <a:lstStyle/>
                    <a:p>
                      <a:r>
                        <a:rPr lang="en-US" dirty="0" err="1">
                          <a:solidFill>
                            <a:schemeClr val="tx1"/>
                          </a:solidFill>
                        </a:rPr>
                        <a:t>Ardunio</a:t>
                      </a:r>
                      <a:endParaRPr lang="en-US" dirty="0">
                        <a:solidFill>
                          <a:schemeClr val="tx1"/>
                        </a:solidFill>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1210691627"/>
                  </a:ext>
                </a:extLst>
              </a:tr>
            </a:tbl>
          </a:graphicData>
        </a:graphic>
      </p:graphicFrame>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752" y="4650093"/>
            <a:ext cx="1836281" cy="1378573"/>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6381" b="5446"/>
          <a:stretch/>
        </p:blipFill>
        <p:spPr>
          <a:xfrm>
            <a:off x="6128084" y="3557113"/>
            <a:ext cx="2470486" cy="1635336"/>
          </a:xfrm>
          <a:prstGeom prst="rect">
            <a:avLst/>
          </a:prstGeom>
        </p:spPr>
      </p:pic>
      <p:pic>
        <p:nvPicPr>
          <p:cNvPr id="2" name="Picture 1"/>
          <p:cNvPicPr>
            <a:picLocks noChangeAspect="1"/>
          </p:cNvPicPr>
          <p:nvPr/>
        </p:nvPicPr>
        <p:blipFill rotWithShape="1">
          <a:blip r:embed="rId5"/>
          <a:srcRect t="15579" b="20421"/>
          <a:stretch/>
        </p:blipFill>
        <p:spPr>
          <a:xfrm>
            <a:off x="9462262" y="3141013"/>
            <a:ext cx="1783263" cy="1141288"/>
          </a:xfrm>
          <a:prstGeom prst="rect">
            <a:avLst/>
          </a:prstGeom>
        </p:spPr>
      </p:pic>
      <p:sp>
        <p:nvSpPr>
          <p:cNvPr id="3" name="TextBox 2"/>
          <p:cNvSpPr txBox="1"/>
          <p:nvPr/>
        </p:nvSpPr>
        <p:spPr>
          <a:xfrm>
            <a:off x="6192251" y="3099190"/>
            <a:ext cx="2324482"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Raspberry Pi 2</a:t>
            </a:r>
          </a:p>
        </p:txBody>
      </p:sp>
      <p:sp>
        <p:nvSpPr>
          <p:cNvPr id="5" name="TextBox 4"/>
          <p:cNvSpPr txBox="1"/>
          <p:nvPr/>
        </p:nvSpPr>
        <p:spPr>
          <a:xfrm>
            <a:off x="9071797" y="2683089"/>
            <a:ext cx="2914837"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a:gradFill>
                  <a:gsLst>
                    <a:gs pos="2917">
                      <a:schemeClr val="tx1"/>
                    </a:gs>
                    <a:gs pos="30000">
                      <a:schemeClr val="tx1"/>
                    </a:gs>
                  </a:gsLst>
                  <a:lin ang="5400000" scaled="0"/>
                </a:gradFill>
              </a:rPr>
              <a:t>Dragonboard</a:t>
            </a:r>
            <a:r>
              <a:rPr lang="en-AU" sz="2400" dirty="0">
                <a:gradFill>
                  <a:gsLst>
                    <a:gs pos="2917">
                      <a:schemeClr val="tx1"/>
                    </a:gs>
                    <a:gs pos="30000">
                      <a:schemeClr val="tx1"/>
                    </a:gs>
                  </a:gsLst>
                  <a:lin ang="5400000" scaled="0"/>
                </a:gradFill>
              </a:rPr>
              <a:t> 410c</a:t>
            </a:r>
          </a:p>
        </p:txBody>
      </p:sp>
      <p:sp>
        <p:nvSpPr>
          <p:cNvPr id="6" name="TextBox 5"/>
          <p:cNvSpPr txBox="1"/>
          <p:nvPr/>
        </p:nvSpPr>
        <p:spPr>
          <a:xfrm>
            <a:off x="9103917" y="4180203"/>
            <a:ext cx="292766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a:gradFill>
                  <a:gsLst>
                    <a:gs pos="2917">
                      <a:schemeClr val="tx1"/>
                    </a:gs>
                    <a:gs pos="30000">
                      <a:schemeClr val="tx1"/>
                    </a:gs>
                  </a:gsLst>
                  <a:lin ang="5400000" scaled="0"/>
                </a:gradFill>
              </a:rPr>
              <a:t>MinnowBoard</a:t>
            </a:r>
            <a:r>
              <a:rPr lang="en-AU" sz="2400" dirty="0">
                <a:gradFill>
                  <a:gsLst>
                    <a:gs pos="2917">
                      <a:schemeClr val="tx1"/>
                    </a:gs>
                    <a:gs pos="30000">
                      <a:schemeClr val="tx1"/>
                    </a:gs>
                  </a:gsLst>
                  <a:lin ang="5400000" scaled="0"/>
                </a:gradFill>
              </a:rPr>
              <a:t> Max</a:t>
            </a:r>
          </a:p>
        </p:txBody>
      </p:sp>
      <p:pic>
        <p:nvPicPr>
          <p:cNvPr id="8" name="Picture 7"/>
          <p:cNvPicPr>
            <a:picLocks noChangeAspect="1"/>
          </p:cNvPicPr>
          <p:nvPr/>
        </p:nvPicPr>
        <p:blipFill>
          <a:blip r:embed="rId6"/>
          <a:stretch>
            <a:fillRect/>
          </a:stretch>
        </p:blipFill>
        <p:spPr>
          <a:xfrm>
            <a:off x="2536051" y="4494134"/>
            <a:ext cx="1871435" cy="1559529"/>
          </a:xfrm>
          <a:prstGeom prst="rect">
            <a:avLst/>
          </a:prstGeom>
        </p:spPr>
      </p:pic>
      <p:pic>
        <p:nvPicPr>
          <p:cNvPr id="12" name="Picture 2" descr="http://upload.wikimedia.org/wikipedia/commons/7/71/Arduino-uno-perspective-transparent.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033" r="2498" b="6266"/>
          <a:stretch/>
        </p:blipFill>
        <p:spPr bwMode="auto">
          <a:xfrm>
            <a:off x="193947" y="2992641"/>
            <a:ext cx="1920376" cy="15201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432610" y="4108207"/>
            <a:ext cx="2435282"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Particle Photon</a:t>
            </a:r>
          </a:p>
        </p:txBody>
      </p:sp>
      <p:pic>
        <p:nvPicPr>
          <p:cNvPr id="10" name="Picture 9"/>
          <p:cNvPicPr>
            <a:picLocks noChangeAspect="1"/>
          </p:cNvPicPr>
          <p:nvPr/>
        </p:nvPicPr>
        <p:blipFill rotWithShape="1">
          <a:blip r:embed="rId8"/>
          <a:srcRect l="17609" t="15720" r="17958" b="12934"/>
          <a:stretch/>
        </p:blipFill>
        <p:spPr>
          <a:xfrm>
            <a:off x="3390344" y="2649444"/>
            <a:ext cx="1423633" cy="1565112"/>
          </a:xfrm>
          <a:prstGeom prst="rect">
            <a:avLst/>
          </a:prstGeom>
        </p:spPr>
      </p:pic>
      <p:sp>
        <p:nvSpPr>
          <p:cNvPr id="17" name="TextBox 16"/>
          <p:cNvSpPr txBox="1"/>
          <p:nvPr/>
        </p:nvSpPr>
        <p:spPr>
          <a:xfrm>
            <a:off x="2534856" y="2683089"/>
            <a:ext cx="1528303"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ESP8266</a:t>
            </a:r>
          </a:p>
        </p:txBody>
      </p:sp>
    </p:spTree>
    <p:extLst>
      <p:ext uri="{BB962C8B-B14F-4D97-AF65-F5344CB8AC3E}">
        <p14:creationId xmlns:p14="http://schemas.microsoft.com/office/powerpoint/2010/main" val="25420152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9823302" y="4844760"/>
            <a:ext cx="1593125" cy="429124"/>
          </a:xfrm>
          <a:prstGeom prst="accentCallout1">
            <a:avLst>
              <a:gd name="adj1" fmla="val 45693"/>
              <a:gd name="adj2" fmla="val 102517"/>
              <a:gd name="adj3" fmla="val -261005"/>
              <a:gd name="adj4" fmla="val 138108"/>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626" fontAlgn="base">
              <a:lnSpc>
                <a:spcPct val="90000"/>
              </a:lnSpc>
              <a:spcBef>
                <a:spcPct val="0"/>
              </a:spcBef>
              <a:spcAft>
                <a:spcPct val="0"/>
              </a:spcAft>
            </a:pPr>
            <a:r>
              <a:rPr lang="en-US" sz="1467" dirty="0">
                <a:solidFill>
                  <a:schemeClr val="tx2"/>
                </a:solidFill>
                <a:latin typeface="+mj-lt"/>
                <a:ea typeface="Segoe UI" pitchFamily="34" charset="0"/>
                <a:cs typeface="Segoe UI" pitchFamily="34" charset="0"/>
              </a:rPr>
              <a:t>Easy for users to get &amp; stay current</a:t>
            </a:r>
          </a:p>
        </p:txBody>
      </p:sp>
      <p:sp>
        <p:nvSpPr>
          <p:cNvPr id="47" name="Line Callout 1 (Accent Bar) 46"/>
          <p:cNvSpPr/>
          <p:nvPr/>
        </p:nvSpPr>
        <p:spPr bwMode="auto">
          <a:xfrm>
            <a:off x="10775945" y="1973165"/>
            <a:ext cx="1617654" cy="464195"/>
          </a:xfrm>
          <a:prstGeom prst="accentCallout1">
            <a:avLst>
              <a:gd name="adj1" fmla="val 54459"/>
              <a:gd name="adj2" fmla="val -3321"/>
              <a:gd name="adj3" fmla="val 187233"/>
              <a:gd name="adj4" fmla="val -40885"/>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7626" fontAlgn="base">
              <a:lnSpc>
                <a:spcPct val="90000"/>
              </a:lnSpc>
              <a:spcBef>
                <a:spcPct val="0"/>
              </a:spcBef>
              <a:spcAft>
                <a:spcPts val="400"/>
              </a:spcAft>
            </a:pPr>
            <a:r>
              <a:rPr lang="en-US" sz="1467" dirty="0">
                <a:solidFill>
                  <a:schemeClr val="tx2"/>
                </a:solidFill>
                <a:latin typeface="+mj-lt"/>
                <a:ea typeface="Segoe UI" pitchFamily="34" charset="0"/>
                <a:cs typeface="Segoe UI" pitchFamily="34" charset="0"/>
              </a:rPr>
              <a:t>Unified core </a:t>
            </a:r>
            <a:br>
              <a:rPr lang="en-US" sz="1467" dirty="0">
                <a:solidFill>
                  <a:schemeClr val="tx2"/>
                </a:solidFill>
                <a:latin typeface="+mj-lt"/>
                <a:ea typeface="Segoe UI" pitchFamily="34" charset="0"/>
                <a:cs typeface="Segoe UI" pitchFamily="34" charset="0"/>
              </a:rPr>
            </a:br>
            <a:r>
              <a:rPr lang="en-US" sz="1467" dirty="0">
                <a:solidFill>
                  <a:schemeClr val="tx2"/>
                </a:solidFill>
                <a:latin typeface="+mj-lt"/>
                <a:ea typeface="Segoe UI" pitchFamily="34" charset="0"/>
                <a:cs typeface="Segoe UI" pitchFamily="34" charset="0"/>
              </a:rPr>
              <a:t>and app platform</a:t>
            </a:r>
          </a:p>
        </p:txBody>
      </p:sp>
      <p:sp>
        <p:nvSpPr>
          <p:cNvPr id="2" name="Title 1"/>
          <p:cNvSpPr>
            <a:spLocks noGrp="1"/>
          </p:cNvSpPr>
          <p:nvPr>
            <p:ph type="title"/>
          </p:nvPr>
        </p:nvSpPr>
        <p:spPr/>
        <p:txBody>
          <a:bodyPr/>
          <a:lstStyle/>
          <a:p>
            <a:pPr algn="ctr"/>
            <a:r>
              <a:rPr lang="en-US" b="0" dirty="0"/>
              <a:t>Our Windows convergence is almost complete</a:t>
            </a:r>
          </a:p>
        </p:txBody>
      </p:sp>
      <p:sp>
        <p:nvSpPr>
          <p:cNvPr id="3" name="Rectangle 2"/>
          <p:cNvSpPr/>
          <p:nvPr/>
        </p:nvSpPr>
        <p:spPr bwMode="auto">
          <a:xfrm>
            <a:off x="9344962" y="3415586"/>
            <a:ext cx="2843863" cy="1827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26" y="3396243"/>
            <a:ext cx="2681561" cy="210238"/>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7528" y="3396244"/>
            <a:ext cx="4963466" cy="20589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651"/>
            <a:ext cx="1231371" cy="29243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1" y="5257529"/>
            <a:ext cx="1285772" cy="29875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4493" y="3396245"/>
            <a:ext cx="2376612" cy="19263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580" y="1684445"/>
            <a:ext cx="1227515" cy="739835"/>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0960" y="4100162"/>
            <a:ext cx="558927" cy="414089"/>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4709" y="2427767"/>
            <a:ext cx="5591694"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6670" y="4519239"/>
            <a:ext cx="4208635" cy="11341"/>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766" y="5445426"/>
            <a:ext cx="3334084"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Phone 7.5</a:t>
            </a:r>
            <a:endParaRPr lang="en-US" sz="2399"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016" y="4614455"/>
            <a:ext cx="3361388"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Phone 8</a:t>
            </a:r>
            <a:endParaRPr lang="en-US" sz="2399" dirty="0">
              <a:gradFill>
                <a:gsLst>
                  <a:gs pos="2917">
                    <a:srgbClr val="000000"/>
                  </a:gs>
                  <a:gs pos="30000">
                    <a:srgbClr val="000000"/>
                  </a:gs>
                </a:gsLst>
                <a:lin ang="5400000" scaled="0"/>
              </a:gradFill>
            </a:endParaRPr>
          </a:p>
        </p:txBody>
      </p:sp>
      <p:sp>
        <p:nvSpPr>
          <p:cNvPr id="15" name="TextBox 14"/>
          <p:cNvSpPr txBox="1"/>
          <p:nvPr/>
        </p:nvSpPr>
        <p:spPr>
          <a:xfrm>
            <a:off x="7018411" y="4180847"/>
            <a:ext cx="1755530" cy="992343"/>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Phone 8.1</a:t>
            </a:r>
            <a:endParaRPr lang="en-US" sz="2399" dirty="0">
              <a:gradFill>
                <a:gsLst>
                  <a:gs pos="2917">
                    <a:srgbClr val="000000"/>
                  </a:gs>
                  <a:gs pos="30000">
                    <a:srgbClr val="000000"/>
                  </a:gs>
                </a:gsLst>
                <a:lin ang="5400000" scaled="0"/>
              </a:gradFill>
            </a:endParaRPr>
          </a:p>
        </p:txBody>
      </p:sp>
      <p:sp>
        <p:nvSpPr>
          <p:cNvPr id="16" name="TextBox 15"/>
          <p:cNvSpPr txBox="1"/>
          <p:nvPr/>
        </p:nvSpPr>
        <p:spPr>
          <a:xfrm>
            <a:off x="2555410" y="2901229"/>
            <a:ext cx="1899910"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8</a:t>
            </a:r>
            <a:endParaRPr lang="en-US" sz="2399" dirty="0">
              <a:gradFill>
                <a:gsLst>
                  <a:gs pos="2917">
                    <a:srgbClr val="000000"/>
                  </a:gs>
                  <a:gs pos="30000">
                    <a:srgbClr val="000000"/>
                  </a:gs>
                </a:gsLst>
                <a:lin ang="5400000" scaled="0"/>
              </a:gradFill>
            </a:endParaRPr>
          </a:p>
        </p:txBody>
      </p:sp>
      <p:sp>
        <p:nvSpPr>
          <p:cNvPr id="17" name="TextBox 16"/>
          <p:cNvSpPr txBox="1"/>
          <p:nvPr/>
        </p:nvSpPr>
        <p:spPr>
          <a:xfrm>
            <a:off x="2233981" y="1782224"/>
            <a:ext cx="1755530"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Xbox One</a:t>
            </a:r>
            <a:endParaRPr lang="en-US" sz="2399" dirty="0">
              <a:gradFill>
                <a:gsLst>
                  <a:gs pos="2917">
                    <a:srgbClr val="000000"/>
                  </a:gs>
                  <a:gs pos="30000">
                    <a:srgbClr val="000000"/>
                  </a:gs>
                </a:gsLst>
                <a:lin ang="5400000" scaled="0"/>
              </a:gradFill>
            </a:endParaRPr>
          </a:p>
        </p:txBody>
      </p:sp>
      <p:sp>
        <p:nvSpPr>
          <p:cNvPr id="18" name="TextBox 17"/>
          <p:cNvSpPr txBox="1"/>
          <p:nvPr/>
        </p:nvSpPr>
        <p:spPr>
          <a:xfrm>
            <a:off x="7785656" y="5457838"/>
            <a:ext cx="3371677"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on Devices</a:t>
            </a:r>
            <a:endParaRPr lang="en-US" sz="2399" dirty="0">
              <a:gradFill>
                <a:gsLst>
                  <a:gs pos="2917">
                    <a:srgbClr val="000000"/>
                  </a:gs>
                  <a:gs pos="30000">
                    <a:srgbClr val="000000"/>
                  </a:gs>
                </a:gsLst>
                <a:lin ang="5400000" scaled="0"/>
              </a:gradFill>
            </a:endParaRPr>
          </a:p>
        </p:txBody>
      </p:sp>
      <p:sp>
        <p:nvSpPr>
          <p:cNvPr id="19" name="TextBox 18"/>
          <p:cNvSpPr txBox="1"/>
          <p:nvPr/>
        </p:nvSpPr>
        <p:spPr>
          <a:xfrm>
            <a:off x="1089240" y="1092176"/>
            <a:ext cx="1755530"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Xbox 360</a:t>
            </a:r>
            <a:endParaRPr lang="en-US" sz="2399" dirty="0">
              <a:gradFill>
                <a:gsLst>
                  <a:gs pos="2917">
                    <a:srgbClr val="000000"/>
                  </a:gs>
                  <a:gs pos="30000">
                    <a:srgbClr val="000000"/>
                  </a:gs>
                </a:gsLst>
                <a:lin ang="5400000" scaled="0"/>
              </a:gradFill>
              <a:latin typeface="Segoe UI Light"/>
            </a:endParaRPr>
          </a:p>
        </p:txBody>
      </p:sp>
      <p:sp>
        <p:nvSpPr>
          <p:cNvPr id="20" name="Oval 19"/>
          <p:cNvSpPr/>
          <p:nvPr/>
        </p:nvSpPr>
        <p:spPr>
          <a:xfrm>
            <a:off x="1089241" y="1548507"/>
            <a:ext cx="304770" cy="30477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cxnSp>
        <p:nvCxnSpPr>
          <p:cNvPr id="21" name="Straight Connector 20"/>
          <p:cNvCxnSpPr>
            <a:endCxn id="22" idx="1"/>
          </p:cNvCxnSpPr>
          <p:nvPr/>
        </p:nvCxnSpPr>
        <p:spPr>
          <a:xfrm>
            <a:off x="8066403" y="2427766"/>
            <a:ext cx="1278559" cy="887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962" y="3219856"/>
            <a:ext cx="2843863" cy="189875"/>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961" y="3604165"/>
            <a:ext cx="2843864" cy="19195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806" y="3797309"/>
            <a:ext cx="2583019" cy="19195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7" y="3700145"/>
            <a:ext cx="854302" cy="3959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4493" y="4096053"/>
            <a:ext cx="1266163" cy="342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5981" y="4540778"/>
            <a:ext cx="1150689" cy="852506"/>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241" y="5257529"/>
            <a:ext cx="304770" cy="30477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29" name="Rounded Rectangle 28"/>
          <p:cNvSpPr/>
          <p:nvPr/>
        </p:nvSpPr>
        <p:spPr bwMode="auto">
          <a:xfrm>
            <a:off x="2349373" y="2237039"/>
            <a:ext cx="350736" cy="249817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175" y="2302573"/>
            <a:ext cx="261131" cy="26113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31" name="Oval 30"/>
          <p:cNvSpPr/>
          <p:nvPr/>
        </p:nvSpPr>
        <p:spPr>
          <a:xfrm>
            <a:off x="2394175" y="3380039"/>
            <a:ext cx="261131" cy="26113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32" name="Oval 31"/>
          <p:cNvSpPr/>
          <p:nvPr/>
        </p:nvSpPr>
        <p:spPr>
          <a:xfrm>
            <a:off x="2393404" y="4394344"/>
            <a:ext cx="261131" cy="26113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33" name="Rounded Rectangle 32"/>
          <p:cNvSpPr/>
          <p:nvPr/>
        </p:nvSpPr>
        <p:spPr bwMode="auto">
          <a:xfrm>
            <a:off x="7080172" y="3334542"/>
            <a:ext cx="350736" cy="957366"/>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30" tIns="198904" rIns="248630" bIns="198904" numCol="1" spcCol="0" rtlCol="0" fromWordArt="0" anchor="t" anchorCtr="0" forceAA="0" compatLnSpc="1">
            <a:prstTxWarp prst="textNoShape">
              <a:avLst/>
            </a:prstTxWarp>
            <a:noAutofit/>
          </a:bodyPr>
          <a:lstStyle/>
          <a:p>
            <a:pPr algn="ctr" defTabSz="126762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4974" y="3380039"/>
            <a:ext cx="261131" cy="26113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35" name="Oval 34"/>
          <p:cNvSpPr/>
          <p:nvPr/>
        </p:nvSpPr>
        <p:spPr>
          <a:xfrm>
            <a:off x="7124201" y="3981170"/>
            <a:ext cx="261131" cy="26113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36" name="TextBox 35"/>
          <p:cNvSpPr txBox="1"/>
          <p:nvPr/>
        </p:nvSpPr>
        <p:spPr>
          <a:xfrm>
            <a:off x="6566434" y="2785786"/>
            <a:ext cx="2181332" cy="697018"/>
          </a:xfrm>
          <a:prstGeom prst="rect">
            <a:avLst/>
          </a:prstGeom>
          <a:noFill/>
        </p:spPr>
        <p:txBody>
          <a:bodyPr wrap="square" lIns="248630" tIns="198904" rIns="248630" bIns="198904" rtlCol="0">
            <a:spAutoFit/>
          </a:bodyPr>
          <a:lstStyle/>
          <a:p>
            <a:pPr>
              <a:lnSpc>
                <a:spcPct val="90000"/>
              </a:lnSpc>
              <a:spcBef>
                <a:spcPts val="816"/>
              </a:spcBef>
            </a:pPr>
            <a:r>
              <a:rPr lang="en-US" sz="2132" dirty="0">
                <a:gradFill>
                  <a:gsLst>
                    <a:gs pos="2917">
                      <a:srgbClr val="000000"/>
                    </a:gs>
                    <a:gs pos="30000">
                      <a:srgbClr val="000000"/>
                    </a:gs>
                  </a:gsLst>
                  <a:lin ang="5400000" scaled="0"/>
                </a:gradFill>
                <a:latin typeface="Segoe UI Light"/>
              </a:rPr>
              <a:t>Windows 8.1</a:t>
            </a:r>
            <a:endParaRPr lang="en-US" sz="2399" dirty="0">
              <a:gradFill>
                <a:gsLst>
                  <a:gs pos="2917">
                    <a:srgbClr val="000000"/>
                  </a:gs>
                  <a:gs pos="30000">
                    <a:srgbClr val="000000"/>
                  </a:gs>
                </a:gsLst>
                <a:lin ang="5400000" scaled="0"/>
              </a:gradFill>
            </a:endParaRPr>
          </a:p>
        </p:txBody>
      </p:sp>
      <p:cxnSp>
        <p:nvCxnSpPr>
          <p:cNvPr id="37" name="Straight Connector 36"/>
          <p:cNvCxnSpPr/>
          <p:nvPr/>
        </p:nvCxnSpPr>
        <p:spPr>
          <a:xfrm flipV="1">
            <a:off x="7644340" y="3882667"/>
            <a:ext cx="2187974" cy="1831899"/>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6848" y="2796640"/>
            <a:ext cx="2087375" cy="1807380"/>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err="1">
                  <a:solidFill>
                    <a:srgbClr val="FFFFFF"/>
                  </a:solidFill>
                </a:endParaRPr>
              </a:p>
            </p:txBody>
          </p:sp>
          <p:sp>
            <p:nvSpPr>
              <p:cNvPr id="42" name="TextBox 35"/>
              <p:cNvSpPr txBox="1"/>
              <p:nvPr/>
            </p:nvSpPr>
            <p:spPr>
              <a:xfrm>
                <a:off x="7084195" y="2488390"/>
                <a:ext cx="2026939" cy="322691"/>
              </a:xfrm>
              <a:prstGeom prst="rect">
                <a:avLst/>
              </a:prstGeom>
              <a:noFill/>
            </p:spPr>
            <p:txBody>
              <a:bodyPr wrap="square" lIns="0" tIns="0" rIns="0" bIns="0" rtlCol="0">
                <a:spAutoFit/>
              </a:bodyPr>
              <a:lstStyle/>
              <a:p>
                <a:pPr algn="ctr">
                  <a:lnSpc>
                    <a:spcPct val="90000"/>
                  </a:lnSpc>
                </a:pPr>
                <a:r>
                  <a:rPr lang="en-US" sz="2399"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3976" y="5556279"/>
            <a:ext cx="304770" cy="30477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dirty="0" err="1">
              <a:solidFill>
                <a:srgbClr val="FFFFFF"/>
              </a:solidFill>
            </a:endParaRPr>
          </a:p>
        </p:txBody>
      </p:sp>
      <p:sp>
        <p:nvSpPr>
          <p:cNvPr id="44" name="Line Callout 1 (Accent Bar) 43"/>
          <p:cNvSpPr/>
          <p:nvPr/>
        </p:nvSpPr>
        <p:spPr bwMode="auto">
          <a:xfrm>
            <a:off x="480013" y="2433137"/>
            <a:ext cx="1404569" cy="559225"/>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62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762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1865" y="3700331"/>
            <a:ext cx="1404569" cy="429124"/>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62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762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2031779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92023" y="1252538"/>
            <a:ext cx="11996801" cy="4530471"/>
          </a:xfrm>
        </p:spPr>
        <p:txBody>
          <a:bodyPr/>
          <a:lstStyle/>
          <a:p>
            <a:pPr marL="571500" indent="-571500">
              <a:buFont typeface="Arial" panose="020B0604020202020204" pitchFamily="34" charset="0"/>
              <a:buChar char="•"/>
            </a:pPr>
            <a:r>
              <a:rPr lang="en-US" dirty="0"/>
              <a:t>Universal Windows Platform</a:t>
            </a:r>
          </a:p>
          <a:p>
            <a:pPr marL="571500" indent="-571500">
              <a:buFont typeface="Arial" panose="020B0604020202020204" pitchFamily="34" charset="0"/>
              <a:buChar char="•"/>
            </a:pPr>
            <a:r>
              <a:rPr lang="en-US" dirty="0"/>
              <a:t>Visual Studio 2015 Community Edition and above</a:t>
            </a:r>
          </a:p>
          <a:p>
            <a:pPr marL="571500" indent="-571500">
              <a:buFont typeface="Arial" panose="020B0604020202020204" pitchFamily="34" charset="0"/>
              <a:buChar char="•"/>
            </a:pPr>
            <a:r>
              <a:rPr lang="en-US" dirty="0"/>
              <a:t>Windows IoT SDK and Platform (License Free)</a:t>
            </a:r>
          </a:p>
          <a:p>
            <a:pPr marL="571500" indent="-571500">
              <a:buFont typeface="Arial" panose="020B0604020202020204" pitchFamily="34" charset="0"/>
              <a:buChar char="•"/>
            </a:pPr>
            <a:r>
              <a:rPr lang="en-US" dirty="0"/>
              <a:t>Headed and Headless Apps</a:t>
            </a:r>
          </a:p>
          <a:p>
            <a:pPr marL="571500" indent="-571500">
              <a:buFont typeface="Arial" panose="020B0604020202020204" pitchFamily="34" charset="0"/>
              <a:buChar char="•"/>
            </a:pPr>
            <a:r>
              <a:rPr lang="en-US" dirty="0"/>
              <a:t>Management Web Interface</a:t>
            </a:r>
          </a:p>
          <a:p>
            <a:pPr marL="907549" lvl="1" indent="-571500">
              <a:buFont typeface="Arial" panose="020B0604020202020204" pitchFamily="34" charset="0"/>
              <a:buChar char="•"/>
            </a:pPr>
            <a:r>
              <a:rPr lang="en-US" dirty="0"/>
              <a:t>Wireless network, time zone settings, input language, system shutdown/reboot</a:t>
            </a:r>
          </a:p>
          <a:p>
            <a:pPr marL="571500" indent="-571500">
              <a:buFont typeface="Arial" panose="020B0604020202020204" pitchFamily="34" charset="0"/>
              <a:buChar char="•"/>
            </a:pPr>
            <a:r>
              <a:rPr lang="en-US" dirty="0"/>
              <a:t>PowerShell Integration</a:t>
            </a:r>
          </a:p>
        </p:txBody>
      </p:sp>
      <p:sp>
        <p:nvSpPr>
          <p:cNvPr id="4" name="Title 3"/>
          <p:cNvSpPr>
            <a:spLocks noGrp="1"/>
          </p:cNvSpPr>
          <p:nvPr>
            <p:ph type="title"/>
          </p:nvPr>
        </p:nvSpPr>
        <p:spPr/>
        <p:txBody>
          <a:bodyPr/>
          <a:lstStyle/>
          <a:p>
            <a:r>
              <a:rPr lang="en-US" dirty="0"/>
              <a:t>Application Development</a:t>
            </a:r>
          </a:p>
        </p:txBody>
      </p:sp>
    </p:spTree>
    <p:extLst>
      <p:ext uri="{BB962C8B-B14F-4D97-AF65-F5344CB8AC3E}">
        <p14:creationId xmlns:p14="http://schemas.microsoft.com/office/powerpoint/2010/main" val="4199442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Internet of Things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26" y="-25285"/>
            <a:ext cx="12236951" cy="6883285"/>
          </a:xfrm>
          <a:prstGeom prst="rect">
            <a:avLst/>
          </a:prstGeom>
        </p:spPr>
      </p:pic>
    </p:spTree>
    <p:extLst>
      <p:ext uri="{BB962C8B-B14F-4D97-AF65-F5344CB8AC3E}">
        <p14:creationId xmlns:p14="http://schemas.microsoft.com/office/powerpoint/2010/main" val="33309761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7978" y="1585839"/>
            <a:ext cx="11045758" cy="1098762"/>
          </a:xfrm>
        </p:spPr>
        <p:txBody>
          <a:bodyPr/>
          <a:lstStyle/>
          <a:p>
            <a:r>
              <a:rPr lang="en-US" dirty="0"/>
              <a:t>Windows 10 IoT Core Demo</a:t>
            </a:r>
          </a:p>
        </p:txBody>
      </p:sp>
      <p:sp>
        <p:nvSpPr>
          <p:cNvPr id="6" name="Text Placeholder 5"/>
          <p:cNvSpPr>
            <a:spLocks noGrp="1"/>
          </p:cNvSpPr>
          <p:nvPr>
            <p:ph type="body" sz="quarter" idx="12"/>
          </p:nvPr>
        </p:nvSpPr>
        <p:spPr>
          <a:xfrm>
            <a:off x="557978" y="3197948"/>
            <a:ext cx="11047315" cy="2289858"/>
          </a:xfrm>
        </p:spPr>
        <p:txBody>
          <a:bodyPr/>
          <a:lstStyle/>
          <a:p>
            <a:r>
              <a:rPr lang="en-US" dirty="0"/>
              <a:t>Getting Started </a:t>
            </a:r>
          </a:p>
          <a:p>
            <a:r>
              <a:rPr lang="en-US" dirty="0"/>
              <a:t>	</a:t>
            </a:r>
            <a:r>
              <a:rPr lang="en-US" dirty="0">
                <a:hlinkClick r:id="rId2"/>
              </a:rPr>
              <a:t>http://dev.windows.com/iot</a:t>
            </a:r>
            <a:endParaRPr lang="en-US" dirty="0"/>
          </a:p>
          <a:p>
            <a:r>
              <a:rPr lang="en-US" dirty="0"/>
              <a:t>	</a:t>
            </a:r>
            <a:r>
              <a:rPr lang="en-US" dirty="0">
                <a:hlinkClick r:id="rId3"/>
              </a:rPr>
              <a:t>http://Microsoft.hackster.com</a:t>
            </a:r>
            <a:r>
              <a:rPr lang="en-US" dirty="0"/>
              <a:t> </a:t>
            </a:r>
          </a:p>
          <a:p>
            <a:r>
              <a:rPr lang="en-US" dirty="0"/>
              <a:t>IoT Core Watcher and Web Management</a:t>
            </a:r>
          </a:p>
        </p:txBody>
      </p:sp>
    </p:spTree>
    <p:extLst>
      <p:ext uri="{BB962C8B-B14F-4D97-AF65-F5344CB8AC3E}">
        <p14:creationId xmlns:p14="http://schemas.microsoft.com/office/powerpoint/2010/main" val="15065514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2024" y="1252538"/>
            <a:ext cx="11695176" cy="4733604"/>
          </a:xfrm>
        </p:spPr>
        <p:txBody>
          <a:bodyPr/>
          <a:lstStyle/>
          <a:p>
            <a:pPr marL="571500" indent="-571500">
              <a:buFont typeface="Arial" panose="020B0604020202020204" pitchFamily="34" charset="0"/>
              <a:buChar char="•"/>
            </a:pPr>
            <a:r>
              <a:rPr lang="en-US" dirty="0"/>
              <a:t>Languages: C#, C++, Python, Node.JS, VB.NET…</a:t>
            </a:r>
          </a:p>
          <a:p>
            <a:pPr marL="571500" indent="-571500">
              <a:buFont typeface="Arial" panose="020B0604020202020204" pitchFamily="34" charset="0"/>
              <a:buChar char="•"/>
            </a:pPr>
            <a:r>
              <a:rPr lang="en-US" dirty="0"/>
              <a:t>Full Remote Debugging Experience</a:t>
            </a:r>
          </a:p>
          <a:p>
            <a:pPr marL="571500" indent="-571500">
              <a:buFont typeface="Arial" panose="020B0604020202020204" pitchFamily="34" charset="0"/>
              <a:buChar char="•"/>
            </a:pPr>
            <a:r>
              <a:rPr lang="en-US" dirty="0"/>
              <a:t>Windows IoT Extensions for the UWP</a:t>
            </a:r>
          </a:p>
          <a:p>
            <a:pPr marL="907549" lvl="1" indent="-571500">
              <a:buFont typeface="Arial" panose="020B0604020202020204" pitchFamily="34" charset="0"/>
              <a:buChar char="•"/>
            </a:pPr>
            <a:r>
              <a:rPr lang="en-US" sz="3600" dirty="0">
                <a:latin typeface="+mj-lt"/>
              </a:rPr>
              <a:t>Exposes: GPIO, I2C, SPI, ADC, PWM, UART</a:t>
            </a:r>
          </a:p>
          <a:p>
            <a:pPr marL="571500" indent="-571500">
              <a:buFont typeface="Arial" panose="020B0604020202020204" pitchFamily="34" charset="0"/>
              <a:buChar char="•"/>
            </a:pPr>
            <a:r>
              <a:rPr lang="en-AU" dirty="0"/>
              <a:t>Arduino Wiring for Windows 10 IoT Core Devices</a:t>
            </a:r>
            <a:endParaRPr lang="en-US" dirty="0"/>
          </a:p>
          <a:p>
            <a:pPr marL="571500" indent="-571500">
              <a:buFont typeface="Arial" panose="020B0604020202020204" pitchFamily="34" charset="0"/>
              <a:buChar char="•"/>
            </a:pPr>
            <a:r>
              <a:rPr lang="en-US" dirty="0"/>
              <a:t>Speech Services - Recognition and Synthesis </a:t>
            </a:r>
          </a:p>
          <a:p>
            <a:pPr marL="571500" indent="-571500">
              <a:buFont typeface="Arial" panose="020B0604020202020204" pitchFamily="34" charset="0"/>
              <a:buChar char="•"/>
            </a:pPr>
            <a:r>
              <a:rPr lang="en-US" dirty="0"/>
              <a:t>Secure Connected - Cloud and AllJoyn</a:t>
            </a:r>
          </a:p>
        </p:txBody>
      </p:sp>
      <p:sp>
        <p:nvSpPr>
          <p:cNvPr id="3" name="Title 2"/>
          <p:cNvSpPr>
            <a:spLocks noGrp="1"/>
          </p:cNvSpPr>
          <p:nvPr>
            <p:ph type="title"/>
          </p:nvPr>
        </p:nvSpPr>
        <p:spPr/>
        <p:txBody>
          <a:bodyPr/>
          <a:lstStyle/>
          <a:p>
            <a:r>
              <a:rPr lang="en-US" dirty="0"/>
              <a:t>Application Development</a:t>
            </a:r>
          </a:p>
        </p:txBody>
      </p:sp>
    </p:spTree>
    <p:extLst>
      <p:ext uri="{BB962C8B-B14F-4D97-AF65-F5344CB8AC3E}">
        <p14:creationId xmlns:p14="http://schemas.microsoft.com/office/powerpoint/2010/main" val="30086457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7978" y="1585839"/>
            <a:ext cx="11045758" cy="1098762"/>
          </a:xfrm>
        </p:spPr>
        <p:txBody>
          <a:bodyPr/>
          <a:lstStyle/>
          <a:p>
            <a:r>
              <a:rPr lang="en-US" dirty="0"/>
              <a:t>Windows 10 IoT Core Demo</a:t>
            </a:r>
          </a:p>
        </p:txBody>
      </p:sp>
      <p:sp>
        <p:nvSpPr>
          <p:cNvPr id="6" name="Text Placeholder 5"/>
          <p:cNvSpPr>
            <a:spLocks noGrp="1"/>
          </p:cNvSpPr>
          <p:nvPr>
            <p:ph type="body" sz="quarter" idx="12"/>
          </p:nvPr>
        </p:nvSpPr>
        <p:spPr>
          <a:xfrm>
            <a:off x="557978" y="3197948"/>
            <a:ext cx="11047315" cy="2345257"/>
          </a:xfrm>
        </p:spPr>
        <p:txBody>
          <a:bodyPr/>
          <a:lstStyle/>
          <a:p>
            <a:r>
              <a:rPr lang="en-US" dirty="0"/>
              <a:t>Building Headed Apps</a:t>
            </a:r>
          </a:p>
          <a:p>
            <a:r>
              <a:rPr lang="en-US" dirty="0"/>
              <a:t>Radar, PWM and Distance</a:t>
            </a:r>
          </a:p>
          <a:p>
            <a:endParaRPr lang="en-US" dirty="0"/>
          </a:p>
          <a:p>
            <a:r>
              <a:rPr lang="en-US" sz="2000" dirty="0">
                <a:hlinkClick r:id="rId2"/>
              </a:rPr>
              <a:t>https://microsoft.hackster.io/en-US/AnuragVasanwala/windows-10-iot-core-ultrasonic-distance-mapper-d94d63?ref=platform&amp;ref_id=4087_trending___&amp;offset=15</a:t>
            </a:r>
            <a:r>
              <a:rPr lang="en-US" sz="2000" dirty="0"/>
              <a:t> </a:t>
            </a:r>
          </a:p>
        </p:txBody>
      </p:sp>
    </p:spTree>
    <p:extLst>
      <p:ext uri="{BB962C8B-B14F-4D97-AF65-F5344CB8AC3E}">
        <p14:creationId xmlns:p14="http://schemas.microsoft.com/office/powerpoint/2010/main" val="41411062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AU"/>
          </a:p>
        </p:txBody>
      </p:sp>
      <p:pic>
        <p:nvPicPr>
          <p:cNvPr id="6" name="Picture 5"/>
          <p:cNvPicPr>
            <a:picLocks noChangeAspect="1"/>
          </p:cNvPicPr>
          <p:nvPr/>
        </p:nvPicPr>
        <p:blipFill>
          <a:blip r:embed="rId3"/>
          <a:stretch>
            <a:fillRect/>
          </a:stretch>
        </p:blipFill>
        <p:spPr>
          <a:xfrm>
            <a:off x="0" y="893"/>
            <a:ext cx="12188825" cy="6856214"/>
          </a:xfrm>
          <a:prstGeom prst="rect">
            <a:avLst/>
          </a:prstGeom>
        </p:spPr>
      </p:pic>
      <p:sp>
        <p:nvSpPr>
          <p:cNvPr id="2" name="TextBox 1"/>
          <p:cNvSpPr txBox="1"/>
          <p:nvPr/>
        </p:nvSpPr>
        <p:spPr>
          <a:xfrm>
            <a:off x="0" y="5553075"/>
            <a:ext cx="4730141"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2</a:t>
            </a:r>
          </a:p>
          <a:p>
            <a:pPr>
              <a:lnSpc>
                <a:spcPct val="90000"/>
              </a:lnSpc>
              <a:spcAft>
                <a:spcPts val="600"/>
              </a:spcAft>
            </a:pPr>
            <a:r>
              <a:rPr lang="en-US" sz="2400" dirty="0">
                <a:gradFill>
                  <a:gsLst>
                    <a:gs pos="2917">
                      <a:schemeClr val="tx1"/>
                    </a:gs>
                    <a:gs pos="30000">
                      <a:schemeClr val="tx1"/>
                    </a:gs>
                  </a:gsLst>
                  <a:lin ang="5400000" scaled="0"/>
                </a:gradFill>
              </a:rPr>
              <a:t>Windows 10 IoT Core</a:t>
            </a:r>
          </a:p>
          <a:p>
            <a:pPr>
              <a:lnSpc>
                <a:spcPct val="90000"/>
              </a:lnSpc>
              <a:spcAft>
                <a:spcPts val="600"/>
              </a:spcAft>
            </a:pPr>
            <a:r>
              <a:rPr lang="en-US" sz="2400" dirty="0">
                <a:gradFill>
                  <a:gsLst>
                    <a:gs pos="2917">
                      <a:schemeClr val="tx1"/>
                    </a:gs>
                    <a:gs pos="30000">
                      <a:schemeClr val="tx1"/>
                    </a:gs>
                  </a:gsLst>
                  <a:lin ang="5400000" scaled="0"/>
                </a:gradFill>
              </a:rPr>
              <a:t>Trinket Pro 3.3V Daughter Board</a:t>
            </a:r>
          </a:p>
        </p:txBody>
      </p:sp>
    </p:spTree>
    <p:extLst>
      <p:ext uri="{BB962C8B-B14F-4D97-AF65-F5344CB8AC3E}">
        <p14:creationId xmlns:p14="http://schemas.microsoft.com/office/powerpoint/2010/main" val="9992524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7978" y="1585839"/>
            <a:ext cx="11045758" cy="1098762"/>
          </a:xfrm>
        </p:spPr>
        <p:txBody>
          <a:bodyPr/>
          <a:lstStyle/>
          <a:p>
            <a:r>
              <a:rPr lang="en-US" dirty="0"/>
              <a:t>Windows 10 IoT Core Demo</a:t>
            </a:r>
          </a:p>
        </p:txBody>
      </p:sp>
      <p:sp>
        <p:nvSpPr>
          <p:cNvPr id="6" name="Text Placeholder 5"/>
          <p:cNvSpPr>
            <a:spLocks noGrp="1"/>
          </p:cNvSpPr>
          <p:nvPr>
            <p:ph type="body" sz="quarter" idx="12"/>
          </p:nvPr>
        </p:nvSpPr>
        <p:spPr>
          <a:xfrm>
            <a:off x="557978" y="3197948"/>
            <a:ext cx="11047315" cy="2289858"/>
          </a:xfrm>
        </p:spPr>
        <p:txBody>
          <a:bodyPr/>
          <a:lstStyle/>
          <a:p>
            <a:r>
              <a:rPr lang="en-US" dirty="0"/>
              <a:t>Building Headless Apps</a:t>
            </a:r>
          </a:p>
          <a:p>
            <a:r>
              <a:rPr lang="en-US" dirty="0"/>
              <a:t>Rover Robot and Speech</a:t>
            </a:r>
          </a:p>
          <a:p>
            <a:r>
              <a:rPr lang="en-US" dirty="0"/>
              <a:t>Headless </a:t>
            </a:r>
            <a:r>
              <a:rPr lang="en-US" dirty="0" err="1"/>
              <a:t>MediaElement</a:t>
            </a:r>
            <a:r>
              <a:rPr lang="en-US" dirty="0"/>
              <a:t> - </a:t>
            </a:r>
            <a:r>
              <a:rPr lang="en-US" dirty="0">
                <a:hlinkClick r:id="rId2"/>
              </a:rPr>
              <a:t>https://github.com/ms-iot/UniversalMediaEngine/pull/5</a:t>
            </a:r>
            <a:r>
              <a:rPr lang="en-US" dirty="0"/>
              <a:t> </a:t>
            </a:r>
          </a:p>
        </p:txBody>
      </p:sp>
    </p:spTree>
    <p:extLst>
      <p:ext uri="{BB962C8B-B14F-4D97-AF65-F5344CB8AC3E}">
        <p14:creationId xmlns:p14="http://schemas.microsoft.com/office/powerpoint/2010/main" val="20222770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3173" y="0"/>
            <a:ext cx="12191998" cy="6858000"/>
          </a:xfrm>
        </p:spPr>
      </p:pic>
    </p:spTree>
    <p:extLst>
      <p:ext uri="{BB962C8B-B14F-4D97-AF65-F5344CB8AC3E}">
        <p14:creationId xmlns:p14="http://schemas.microsoft.com/office/powerpoint/2010/main" val="29394155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bwMode="auto">
          <a:xfrm>
            <a:off x="-1" y="893"/>
            <a:ext cx="12188825" cy="1626224"/>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fontAlgn="base">
              <a:spcBef>
                <a:spcPct val="0"/>
              </a:spcBef>
              <a:spcAft>
                <a:spcPct val="0"/>
              </a:spcAft>
            </a:pPr>
            <a:endParaRPr lang="en-US" sz="3732" kern="0" dirty="0">
              <a:gradFill>
                <a:gsLst>
                  <a:gs pos="0">
                    <a:srgbClr val="FFFFFF"/>
                  </a:gs>
                  <a:gs pos="100000">
                    <a:srgbClr val="FFFFFF"/>
                  </a:gs>
                </a:gsLst>
                <a:lin ang="5400000" scaled="0"/>
              </a:gradFill>
            </a:endParaRPr>
          </a:p>
        </p:txBody>
      </p:sp>
      <p:sp>
        <p:nvSpPr>
          <p:cNvPr id="3" name="Rectangle 2"/>
          <p:cNvSpPr/>
          <p:nvPr/>
        </p:nvSpPr>
        <p:spPr>
          <a:xfrm>
            <a:off x="301730" y="3470887"/>
            <a:ext cx="2783134" cy="615553"/>
          </a:xfrm>
          <a:prstGeom prst="rect">
            <a:avLst/>
          </a:prstGeom>
        </p:spPr>
        <p:txBody>
          <a:bodyPr wrap="none">
            <a:spAutoFit/>
          </a:bodyPr>
          <a:lstStyle/>
          <a:p>
            <a:pPr defTabSz="1218895">
              <a:lnSpc>
                <a:spcPct val="85000"/>
              </a:lnSpc>
            </a:pPr>
            <a:r>
              <a:rPr lang="en-US" sz="2000" kern="0" dirty="0">
                <a:solidFill>
                  <a:srgbClr val="5B2D90"/>
                </a:solidFill>
              </a:rPr>
              <a:t>DISCOVER</a:t>
            </a:r>
            <a:br>
              <a:rPr lang="en-US" sz="2000" kern="0" dirty="0">
                <a:solidFill>
                  <a:srgbClr val="0078D7"/>
                </a:solidFill>
              </a:rPr>
            </a:br>
            <a:r>
              <a:rPr lang="en-US" sz="2000" kern="0" dirty="0">
                <a:solidFill>
                  <a:srgbClr val="737373"/>
                </a:solidFill>
              </a:rPr>
              <a:t>nearby friendly devices</a:t>
            </a:r>
          </a:p>
        </p:txBody>
      </p:sp>
      <p:sp>
        <p:nvSpPr>
          <p:cNvPr id="4" name="Rectangle 3"/>
          <p:cNvSpPr/>
          <p:nvPr/>
        </p:nvSpPr>
        <p:spPr>
          <a:xfrm>
            <a:off x="3571439" y="3470887"/>
            <a:ext cx="2082621" cy="877163"/>
          </a:xfrm>
          <a:prstGeom prst="rect">
            <a:avLst/>
          </a:prstGeom>
        </p:spPr>
        <p:txBody>
          <a:bodyPr wrap="none">
            <a:spAutoFit/>
          </a:bodyPr>
          <a:lstStyle/>
          <a:p>
            <a:pPr defTabSz="1218895">
              <a:lnSpc>
                <a:spcPct val="85000"/>
              </a:lnSpc>
            </a:pPr>
            <a:r>
              <a:rPr lang="en-US" sz="2000" kern="0" dirty="0">
                <a:solidFill>
                  <a:srgbClr val="5B2D90"/>
                </a:solidFill>
              </a:rPr>
              <a:t>IDENTIFY</a:t>
            </a:r>
            <a:br>
              <a:rPr lang="en-US" sz="2000" kern="0" dirty="0">
                <a:solidFill>
                  <a:srgbClr val="0078D7"/>
                </a:solidFill>
              </a:rPr>
            </a:br>
            <a:r>
              <a:rPr lang="en-US" sz="2000" kern="0" dirty="0">
                <a:solidFill>
                  <a:srgbClr val="737373"/>
                </a:solidFill>
              </a:rPr>
              <a:t>services running</a:t>
            </a:r>
            <a:br>
              <a:rPr lang="en-US" sz="2000" kern="0" dirty="0">
                <a:solidFill>
                  <a:srgbClr val="737373"/>
                </a:solidFill>
              </a:rPr>
            </a:br>
            <a:r>
              <a:rPr lang="en-US" sz="2000" kern="0" dirty="0">
                <a:solidFill>
                  <a:srgbClr val="737373"/>
                </a:solidFill>
              </a:rPr>
              <a:t>on those devices</a:t>
            </a:r>
          </a:p>
        </p:txBody>
      </p:sp>
      <p:sp>
        <p:nvSpPr>
          <p:cNvPr id="5" name="Rectangle 4"/>
          <p:cNvSpPr/>
          <p:nvPr/>
        </p:nvSpPr>
        <p:spPr>
          <a:xfrm>
            <a:off x="6582393" y="3470887"/>
            <a:ext cx="2246128" cy="877163"/>
          </a:xfrm>
          <a:prstGeom prst="rect">
            <a:avLst/>
          </a:prstGeom>
        </p:spPr>
        <p:txBody>
          <a:bodyPr wrap="none">
            <a:spAutoFit/>
          </a:bodyPr>
          <a:lstStyle/>
          <a:p>
            <a:pPr defTabSz="1218895">
              <a:lnSpc>
                <a:spcPct val="85000"/>
              </a:lnSpc>
            </a:pPr>
            <a:r>
              <a:rPr lang="en-US" sz="2000" kern="0" dirty="0">
                <a:solidFill>
                  <a:srgbClr val="5B2D90"/>
                </a:solidFill>
              </a:rPr>
              <a:t>ADAPT</a:t>
            </a:r>
            <a:br>
              <a:rPr lang="en-US" sz="2000" kern="0" dirty="0">
                <a:solidFill>
                  <a:srgbClr val="0078D7"/>
                </a:solidFill>
              </a:rPr>
            </a:br>
            <a:r>
              <a:rPr lang="en-US" sz="2000" kern="0" dirty="0">
                <a:solidFill>
                  <a:srgbClr val="737373"/>
                </a:solidFill>
              </a:rPr>
              <a:t>to devices coming</a:t>
            </a:r>
            <a:br>
              <a:rPr lang="en-US" sz="2000" kern="0" dirty="0">
                <a:solidFill>
                  <a:srgbClr val="737373"/>
                </a:solidFill>
              </a:rPr>
            </a:br>
            <a:r>
              <a:rPr lang="en-US" sz="2000" kern="0" dirty="0">
                <a:solidFill>
                  <a:srgbClr val="737373"/>
                </a:solidFill>
              </a:rPr>
              <a:t>and going</a:t>
            </a:r>
          </a:p>
        </p:txBody>
      </p:sp>
      <p:sp>
        <p:nvSpPr>
          <p:cNvPr id="6" name="Rectangle 5"/>
          <p:cNvSpPr/>
          <p:nvPr/>
        </p:nvSpPr>
        <p:spPr>
          <a:xfrm>
            <a:off x="9659222" y="3470887"/>
            <a:ext cx="1332416" cy="877163"/>
          </a:xfrm>
          <a:prstGeom prst="rect">
            <a:avLst/>
          </a:prstGeom>
        </p:spPr>
        <p:txBody>
          <a:bodyPr wrap="none">
            <a:spAutoFit/>
          </a:bodyPr>
          <a:lstStyle/>
          <a:p>
            <a:pPr defTabSz="1218895">
              <a:lnSpc>
                <a:spcPct val="85000"/>
              </a:lnSpc>
            </a:pPr>
            <a:r>
              <a:rPr lang="en-US" sz="2000" kern="0" dirty="0">
                <a:solidFill>
                  <a:srgbClr val="5B2D90"/>
                </a:solidFill>
              </a:rPr>
              <a:t>MANAGE</a:t>
            </a:r>
            <a:br>
              <a:rPr lang="en-US" sz="2000" kern="0" dirty="0">
                <a:solidFill>
                  <a:srgbClr val="5B2D90"/>
                </a:solidFill>
              </a:rPr>
            </a:br>
            <a:r>
              <a:rPr lang="en-US" sz="2000" kern="0" dirty="0">
                <a:solidFill>
                  <a:srgbClr val="737373"/>
                </a:solidFill>
              </a:rPr>
              <a:t>diverse</a:t>
            </a:r>
            <a:br>
              <a:rPr lang="en-US" sz="2000" kern="0" dirty="0">
                <a:solidFill>
                  <a:srgbClr val="737373"/>
                </a:solidFill>
              </a:rPr>
            </a:br>
            <a:r>
              <a:rPr lang="en-US" sz="2000" kern="0" dirty="0">
                <a:solidFill>
                  <a:srgbClr val="737373"/>
                </a:solidFill>
              </a:rPr>
              <a:t>transports</a:t>
            </a:r>
          </a:p>
        </p:txBody>
      </p:sp>
      <p:sp>
        <p:nvSpPr>
          <p:cNvPr id="7" name="Rectangle 6"/>
          <p:cNvSpPr/>
          <p:nvPr/>
        </p:nvSpPr>
        <p:spPr>
          <a:xfrm>
            <a:off x="1067379" y="5503442"/>
            <a:ext cx="2571538" cy="615553"/>
          </a:xfrm>
          <a:prstGeom prst="rect">
            <a:avLst/>
          </a:prstGeom>
        </p:spPr>
        <p:txBody>
          <a:bodyPr wrap="none">
            <a:spAutoFit/>
          </a:bodyPr>
          <a:lstStyle/>
          <a:p>
            <a:pPr defTabSz="1218895">
              <a:lnSpc>
                <a:spcPct val="85000"/>
              </a:lnSpc>
            </a:pPr>
            <a:r>
              <a:rPr lang="en-US" sz="2000" kern="0" dirty="0">
                <a:solidFill>
                  <a:srgbClr val="5B2D90"/>
                </a:solidFill>
              </a:rPr>
              <a:t>INTEROPERATE</a:t>
            </a:r>
            <a:br>
              <a:rPr lang="en-US" sz="2000" kern="0" dirty="0">
                <a:solidFill>
                  <a:srgbClr val="5B2D90"/>
                </a:solidFill>
              </a:rPr>
            </a:br>
            <a:r>
              <a:rPr lang="en-US" sz="2000" kern="0" dirty="0">
                <a:solidFill>
                  <a:srgbClr val="737373"/>
                </a:solidFill>
              </a:rPr>
              <a:t>across different OSes</a:t>
            </a:r>
          </a:p>
        </p:txBody>
      </p:sp>
      <p:sp>
        <p:nvSpPr>
          <p:cNvPr id="8" name="Rectangle 7"/>
          <p:cNvSpPr/>
          <p:nvPr/>
        </p:nvSpPr>
        <p:spPr>
          <a:xfrm>
            <a:off x="4699989" y="5519483"/>
            <a:ext cx="2931447" cy="615553"/>
          </a:xfrm>
          <a:prstGeom prst="rect">
            <a:avLst/>
          </a:prstGeom>
        </p:spPr>
        <p:txBody>
          <a:bodyPr wrap="square">
            <a:spAutoFit/>
          </a:bodyPr>
          <a:lstStyle/>
          <a:p>
            <a:pPr defTabSz="1218895">
              <a:lnSpc>
                <a:spcPct val="85000"/>
              </a:lnSpc>
            </a:pPr>
            <a:r>
              <a:rPr lang="en-US" sz="2000" kern="0" dirty="0">
                <a:solidFill>
                  <a:srgbClr val="5B2D90"/>
                </a:solidFill>
              </a:rPr>
              <a:t>EXCHANGE</a:t>
            </a:r>
            <a:br>
              <a:rPr lang="en-US" sz="2000" kern="0" dirty="0">
                <a:solidFill>
                  <a:srgbClr val="5B2D90"/>
                </a:solidFill>
              </a:rPr>
            </a:br>
            <a:r>
              <a:rPr lang="en-US" sz="2000" kern="0" dirty="0">
                <a:solidFill>
                  <a:srgbClr val="737373"/>
                </a:solidFill>
              </a:rPr>
              <a:t>information and services</a:t>
            </a:r>
          </a:p>
        </p:txBody>
      </p:sp>
      <p:sp>
        <p:nvSpPr>
          <p:cNvPr id="9" name="Rectangle 8"/>
          <p:cNvSpPr/>
          <p:nvPr/>
        </p:nvSpPr>
        <p:spPr>
          <a:xfrm>
            <a:off x="8462699" y="5519482"/>
            <a:ext cx="3513815" cy="877163"/>
          </a:xfrm>
          <a:prstGeom prst="rect">
            <a:avLst/>
          </a:prstGeom>
        </p:spPr>
        <p:txBody>
          <a:bodyPr wrap="square">
            <a:spAutoFit/>
          </a:bodyPr>
          <a:lstStyle/>
          <a:p>
            <a:pPr defTabSz="1218895">
              <a:lnSpc>
                <a:spcPct val="85000"/>
              </a:lnSpc>
            </a:pPr>
            <a:r>
              <a:rPr lang="en-US" sz="2000" kern="0" dirty="0">
                <a:solidFill>
                  <a:srgbClr val="5B2D90"/>
                </a:solidFill>
              </a:rPr>
              <a:t>SECURE</a:t>
            </a:r>
            <a:br>
              <a:rPr lang="en-US" sz="2000" kern="0" dirty="0">
                <a:solidFill>
                  <a:srgbClr val="0078D7"/>
                </a:solidFill>
              </a:rPr>
            </a:br>
            <a:r>
              <a:rPr lang="en-US" sz="2000" kern="0" dirty="0">
                <a:solidFill>
                  <a:srgbClr val="737373"/>
                </a:solidFill>
              </a:rPr>
              <a:t>against nearby bad actors</a:t>
            </a:r>
            <a:br>
              <a:rPr lang="en-US" sz="2000" kern="0" dirty="0">
                <a:solidFill>
                  <a:srgbClr val="737373"/>
                </a:solidFill>
              </a:rPr>
            </a:br>
            <a:endParaRPr lang="en-US" sz="2000" kern="0" dirty="0">
              <a:solidFill>
                <a:srgbClr val="737373"/>
              </a:solidFill>
            </a:endParaRPr>
          </a:p>
        </p:txBody>
      </p:sp>
      <p:grpSp>
        <p:nvGrpSpPr>
          <p:cNvPr id="341" name="Group 340"/>
          <p:cNvGrpSpPr/>
          <p:nvPr/>
        </p:nvGrpSpPr>
        <p:grpSpPr>
          <a:xfrm>
            <a:off x="514640" y="1748192"/>
            <a:ext cx="1369467" cy="1697437"/>
            <a:chOff x="1411937" y="3145536"/>
            <a:chExt cx="1369824" cy="1697878"/>
          </a:xfrm>
        </p:grpSpPr>
        <p:pic>
          <p:nvPicPr>
            <p:cNvPr id="342" name="Picture 341" descr="Allseen-DisplayTelevision-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676" y="3145536"/>
              <a:ext cx="859536" cy="664464"/>
            </a:xfrm>
            <a:prstGeom prst="rect">
              <a:avLst/>
            </a:prstGeom>
          </p:spPr>
        </p:pic>
        <p:pic>
          <p:nvPicPr>
            <p:cNvPr id="343" name="Picture 342" descr="Allseen-SmartPhone-K.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6812" y="3774968"/>
              <a:ext cx="344949" cy="627180"/>
            </a:xfrm>
            <a:prstGeom prst="rect">
              <a:avLst/>
            </a:prstGeom>
          </p:spPr>
        </p:pic>
        <p:grpSp>
          <p:nvGrpSpPr>
            <p:cNvPr id="344" name="Group 343"/>
            <p:cNvGrpSpPr/>
            <p:nvPr/>
          </p:nvGrpSpPr>
          <p:grpSpPr>
            <a:xfrm>
              <a:off x="1411937" y="3745718"/>
              <a:ext cx="415276" cy="798251"/>
              <a:chOff x="8197472" y="815445"/>
              <a:chExt cx="914400" cy="1546755"/>
            </a:xfrm>
          </p:grpSpPr>
          <p:grpSp>
            <p:nvGrpSpPr>
              <p:cNvPr id="348" name="Group 347"/>
              <p:cNvGrpSpPr/>
              <p:nvPr/>
            </p:nvGrpSpPr>
            <p:grpSpPr>
              <a:xfrm>
                <a:off x="8197472" y="815445"/>
                <a:ext cx="914400" cy="1546755"/>
                <a:chOff x="8197472" y="815445"/>
                <a:chExt cx="914400" cy="1546755"/>
              </a:xfrm>
            </p:grpSpPr>
            <p:sp>
              <p:nvSpPr>
                <p:cNvPr id="351" name="Rectangle 350"/>
                <p:cNvSpPr/>
                <p:nvPr/>
              </p:nvSpPr>
              <p:spPr>
                <a:xfrm>
                  <a:off x="8197472" y="815445"/>
                  <a:ext cx="914400" cy="457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sp>
              <p:nvSpPr>
                <p:cNvPr id="352" name="Rectangle 351"/>
                <p:cNvSpPr/>
                <p:nvPr/>
              </p:nvSpPr>
              <p:spPr>
                <a:xfrm>
                  <a:off x="8197472" y="1295400"/>
                  <a:ext cx="914400" cy="10668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sp>
            <p:nvSpPr>
              <p:cNvPr id="349" name="Rectangle 348"/>
              <p:cNvSpPr/>
              <p:nvPr/>
            </p:nvSpPr>
            <p:spPr>
              <a:xfrm flipH="1">
                <a:off x="8258493" y="838200"/>
                <a:ext cx="45719" cy="410518"/>
              </a:xfrm>
              <a:prstGeom prst="rect">
                <a:avLst/>
              </a:prstGeom>
              <a:solidFill>
                <a:schemeClr val="accent1">
                  <a:alpha val="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sp>
            <p:nvSpPr>
              <p:cNvPr id="350" name="Rectangle 349"/>
              <p:cNvSpPr/>
              <p:nvPr/>
            </p:nvSpPr>
            <p:spPr>
              <a:xfrm>
                <a:off x="8258493" y="1371600"/>
                <a:ext cx="45719" cy="898936"/>
              </a:xfrm>
              <a:prstGeom prst="rect">
                <a:avLst/>
              </a:prstGeom>
              <a:solidFill>
                <a:schemeClr val="accent1">
                  <a:alpha val="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pic>
          <p:nvPicPr>
            <p:cNvPr id="345" name="Picture 344" descr="Allseen-Lighting-K.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285" y="4419600"/>
              <a:ext cx="288127" cy="423814"/>
            </a:xfrm>
            <a:prstGeom prst="rect">
              <a:avLst/>
            </a:prstGeom>
          </p:spPr>
        </p:pic>
        <p:cxnSp>
          <p:nvCxnSpPr>
            <p:cNvPr id="346" name="Straight Connector 345"/>
            <p:cNvCxnSpPr/>
            <p:nvPr/>
          </p:nvCxnSpPr>
          <p:spPr>
            <a:xfrm flipH="1">
              <a:off x="2156233" y="3733799"/>
              <a:ext cx="805" cy="710182"/>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1827212" y="4088558"/>
              <a:ext cx="664460"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3123387" y="1922026"/>
            <a:ext cx="2295605" cy="1676826"/>
            <a:chOff x="4254335" y="2819400"/>
            <a:chExt cx="2296202" cy="1677263"/>
          </a:xfrm>
        </p:grpSpPr>
        <p:pic>
          <p:nvPicPr>
            <p:cNvPr id="354" name="Picture 353" descr="Allseen-Appliances-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0012" y="3133344"/>
              <a:ext cx="880872" cy="600456"/>
            </a:xfrm>
            <a:prstGeom prst="rect">
              <a:avLst/>
            </a:prstGeom>
          </p:spPr>
        </p:pic>
        <p:pic>
          <p:nvPicPr>
            <p:cNvPr id="355" name="Picture 354" descr="Allseen-SmartPhone-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3505200"/>
              <a:ext cx="381000" cy="692728"/>
            </a:xfrm>
            <a:prstGeom prst="rect">
              <a:avLst/>
            </a:prstGeom>
          </p:spPr>
        </p:pic>
        <p:pic>
          <p:nvPicPr>
            <p:cNvPr id="356" name="Picture 3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684" y="3582263"/>
              <a:ext cx="914400" cy="914400"/>
            </a:xfrm>
            <a:prstGeom prst="rect">
              <a:avLst/>
            </a:prstGeom>
            <a:noFill/>
            <a:ln>
              <a:noFill/>
            </a:ln>
          </p:spPr>
        </p:pic>
        <p:sp>
          <p:nvSpPr>
            <p:cNvPr id="357" name="Arc 356"/>
            <p:cNvSpPr/>
            <p:nvPr/>
          </p:nvSpPr>
          <p:spPr>
            <a:xfrm rot="17013648">
              <a:off x="5688695" y="2825828"/>
              <a:ext cx="822960" cy="822960"/>
            </a:xfrm>
            <a:prstGeom prst="arc">
              <a:avLst/>
            </a:prstGeom>
            <a:noFill/>
            <a:ln>
              <a:solidFill>
                <a:schemeClr val="tx1"/>
              </a:solidFill>
              <a:prstDash val="dot"/>
            </a:ln>
          </p:spPr>
          <p:style>
            <a:lnRef idx="2">
              <a:schemeClr val="accent1"/>
            </a:lnRef>
            <a:fillRef idx="0">
              <a:schemeClr val="accent1"/>
            </a:fillRef>
            <a:effectRef idx="1">
              <a:schemeClr val="accent1"/>
            </a:effectRef>
            <a:fontRef idx="minor">
              <a:schemeClr val="tx1"/>
            </a:fontRef>
          </p:style>
          <p:txBody>
            <a:bodyPr/>
            <a:lstStyle/>
            <a:p>
              <a:pPr defTabSz="1218895"/>
              <a:endParaRPr lang="en-US" sz="1400" kern="0" dirty="0">
                <a:solidFill>
                  <a:srgbClr val="737373"/>
                </a:solidFill>
              </a:endParaRPr>
            </a:p>
          </p:txBody>
        </p:sp>
        <p:sp>
          <p:nvSpPr>
            <p:cNvPr id="358" name="32-Point Star 357"/>
            <p:cNvSpPr/>
            <p:nvPr/>
          </p:nvSpPr>
          <p:spPr>
            <a:xfrm>
              <a:off x="6170612" y="2819400"/>
              <a:ext cx="173736" cy="173736"/>
            </a:xfrm>
            <a:prstGeom prst="star32">
              <a:avLst/>
            </a:prstGeom>
            <a:solidFill>
              <a:srgbClr val="5B2D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sp>
          <p:nvSpPr>
            <p:cNvPr id="359" name="Arc 358"/>
            <p:cNvSpPr/>
            <p:nvPr/>
          </p:nvSpPr>
          <p:spPr>
            <a:xfrm rot="1511899">
              <a:off x="4254335" y="3165082"/>
              <a:ext cx="674216" cy="555769"/>
            </a:xfrm>
            <a:prstGeom prst="arc">
              <a:avLst/>
            </a:prstGeom>
            <a:noFill/>
            <a:ln>
              <a:solidFill>
                <a:schemeClr val="tx1"/>
              </a:solidFill>
              <a:prstDash val="dot"/>
            </a:ln>
          </p:spPr>
          <p:style>
            <a:lnRef idx="2">
              <a:schemeClr val="accent1"/>
            </a:lnRef>
            <a:fillRef idx="0">
              <a:schemeClr val="accent1"/>
            </a:fillRef>
            <a:effectRef idx="1">
              <a:schemeClr val="accent1"/>
            </a:effectRef>
            <a:fontRef idx="minor">
              <a:schemeClr val="tx1"/>
            </a:fontRef>
          </p:style>
          <p:txBody>
            <a:bodyPr/>
            <a:lstStyle/>
            <a:p>
              <a:pPr defTabSz="1218895"/>
              <a:endParaRPr lang="en-US" sz="1400" kern="0" dirty="0">
                <a:solidFill>
                  <a:srgbClr val="737373"/>
                </a:solidFill>
              </a:endParaRPr>
            </a:p>
          </p:txBody>
        </p:sp>
        <p:grpSp>
          <p:nvGrpSpPr>
            <p:cNvPr id="360" name="Group 359"/>
            <p:cNvGrpSpPr/>
            <p:nvPr/>
          </p:nvGrpSpPr>
          <p:grpSpPr>
            <a:xfrm rot="5069149" flipH="1">
              <a:off x="5832148" y="3232109"/>
              <a:ext cx="636943" cy="799835"/>
              <a:chOff x="7091440" y="3124201"/>
              <a:chExt cx="822960" cy="829387"/>
            </a:xfrm>
          </p:grpSpPr>
          <p:sp>
            <p:nvSpPr>
              <p:cNvPr id="362" name="Arc 361"/>
              <p:cNvSpPr/>
              <p:nvPr/>
            </p:nvSpPr>
            <p:spPr>
              <a:xfrm rot="17013648">
                <a:off x="7091440" y="3130628"/>
                <a:ext cx="822960" cy="822960"/>
              </a:xfrm>
              <a:prstGeom prst="arc">
                <a:avLst/>
              </a:prstGeom>
              <a:noFill/>
              <a:ln>
                <a:solidFill>
                  <a:schemeClr val="tx1"/>
                </a:solidFill>
                <a:prstDash val="dot"/>
              </a:ln>
            </p:spPr>
            <p:style>
              <a:lnRef idx="2">
                <a:schemeClr val="accent1"/>
              </a:lnRef>
              <a:fillRef idx="0">
                <a:schemeClr val="accent1"/>
              </a:fillRef>
              <a:effectRef idx="1">
                <a:schemeClr val="accent1"/>
              </a:effectRef>
              <a:fontRef idx="minor">
                <a:schemeClr val="tx1"/>
              </a:fontRef>
            </p:style>
            <p:txBody>
              <a:bodyPr/>
              <a:lstStyle/>
              <a:p>
                <a:pPr defTabSz="1218895"/>
                <a:endParaRPr lang="en-US" sz="1400" kern="0" dirty="0">
                  <a:solidFill>
                    <a:srgbClr val="737373"/>
                  </a:solidFill>
                </a:endParaRPr>
              </a:p>
            </p:txBody>
          </p:sp>
          <p:sp>
            <p:nvSpPr>
              <p:cNvPr id="363" name="32-Point Star 362"/>
              <p:cNvSpPr/>
              <p:nvPr/>
            </p:nvSpPr>
            <p:spPr>
              <a:xfrm>
                <a:off x="7543956" y="3124201"/>
                <a:ext cx="224475" cy="180155"/>
              </a:xfrm>
              <a:prstGeom prst="star32">
                <a:avLst/>
              </a:prstGeom>
              <a:solidFill>
                <a:srgbClr val="5B2D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sp>
          <p:nvSpPr>
            <p:cNvPr id="361" name="32-Point Star 360"/>
            <p:cNvSpPr/>
            <p:nvPr/>
          </p:nvSpPr>
          <p:spPr>
            <a:xfrm>
              <a:off x="4570412" y="3126584"/>
              <a:ext cx="173736" cy="173736"/>
            </a:xfrm>
            <a:prstGeom prst="star32">
              <a:avLst/>
            </a:prstGeom>
            <a:solidFill>
              <a:srgbClr val="5B2D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grpSp>
        <p:nvGrpSpPr>
          <p:cNvPr id="372" name="Group 371"/>
          <p:cNvGrpSpPr/>
          <p:nvPr/>
        </p:nvGrpSpPr>
        <p:grpSpPr>
          <a:xfrm>
            <a:off x="9370159" y="2150564"/>
            <a:ext cx="1904504" cy="1371243"/>
            <a:chOff x="9066212" y="1676400"/>
            <a:chExt cx="1905000" cy="1371600"/>
          </a:xfrm>
        </p:grpSpPr>
        <p:sp>
          <p:nvSpPr>
            <p:cNvPr id="373" name="Freeform 185"/>
            <p:cNvSpPr>
              <a:spLocks noEditPoints="1"/>
            </p:cNvSpPr>
            <p:nvPr/>
          </p:nvSpPr>
          <p:spPr bwMode="auto">
            <a:xfrm>
              <a:off x="9066212" y="1752600"/>
              <a:ext cx="327560" cy="637601"/>
            </a:xfrm>
            <a:custGeom>
              <a:avLst/>
              <a:gdLst>
                <a:gd name="T0" fmla="*/ 243 w 243"/>
                <a:gd name="T1" fmla="*/ 142 h 473"/>
                <a:gd name="T2" fmla="*/ 102 w 243"/>
                <a:gd name="T3" fmla="*/ 0 h 473"/>
                <a:gd name="T4" fmla="*/ 102 w 243"/>
                <a:gd name="T5" fmla="*/ 187 h 473"/>
                <a:gd name="T6" fmla="*/ 42 w 243"/>
                <a:gd name="T7" fmla="*/ 132 h 473"/>
                <a:gd name="T8" fmla="*/ 14 w 243"/>
                <a:gd name="T9" fmla="*/ 161 h 473"/>
                <a:gd name="T10" fmla="*/ 92 w 243"/>
                <a:gd name="T11" fmla="*/ 236 h 473"/>
                <a:gd name="T12" fmla="*/ 0 w 243"/>
                <a:gd name="T13" fmla="*/ 328 h 473"/>
                <a:gd name="T14" fmla="*/ 26 w 243"/>
                <a:gd name="T15" fmla="*/ 357 h 473"/>
                <a:gd name="T16" fmla="*/ 102 w 243"/>
                <a:gd name="T17" fmla="*/ 286 h 473"/>
                <a:gd name="T18" fmla="*/ 102 w 243"/>
                <a:gd name="T19" fmla="*/ 473 h 473"/>
                <a:gd name="T20" fmla="*/ 243 w 243"/>
                <a:gd name="T21" fmla="*/ 331 h 473"/>
                <a:gd name="T22" fmla="*/ 146 w 243"/>
                <a:gd name="T23" fmla="*/ 239 h 473"/>
                <a:gd name="T24" fmla="*/ 243 w 243"/>
                <a:gd name="T25" fmla="*/ 142 h 473"/>
                <a:gd name="T26" fmla="*/ 142 w 243"/>
                <a:gd name="T27" fmla="*/ 99 h 473"/>
                <a:gd name="T28" fmla="*/ 187 w 243"/>
                <a:gd name="T29" fmla="*/ 144 h 473"/>
                <a:gd name="T30" fmla="*/ 142 w 243"/>
                <a:gd name="T31" fmla="*/ 189 h 473"/>
                <a:gd name="T32" fmla="*/ 142 w 243"/>
                <a:gd name="T33" fmla="*/ 99 h 473"/>
                <a:gd name="T34" fmla="*/ 187 w 243"/>
                <a:gd name="T35" fmla="*/ 331 h 473"/>
                <a:gd name="T36" fmla="*/ 142 w 243"/>
                <a:gd name="T37" fmla="*/ 376 h 473"/>
                <a:gd name="T38" fmla="*/ 142 w 243"/>
                <a:gd name="T39" fmla="*/ 286 h 473"/>
                <a:gd name="T40" fmla="*/ 187 w 243"/>
                <a:gd name="T41" fmla="*/ 331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73">
                  <a:moveTo>
                    <a:pt x="243" y="142"/>
                  </a:moveTo>
                  <a:lnTo>
                    <a:pt x="102" y="0"/>
                  </a:lnTo>
                  <a:lnTo>
                    <a:pt x="102" y="187"/>
                  </a:lnTo>
                  <a:lnTo>
                    <a:pt x="42" y="132"/>
                  </a:lnTo>
                  <a:lnTo>
                    <a:pt x="14" y="161"/>
                  </a:lnTo>
                  <a:lnTo>
                    <a:pt x="92" y="236"/>
                  </a:lnTo>
                  <a:lnTo>
                    <a:pt x="0" y="328"/>
                  </a:lnTo>
                  <a:lnTo>
                    <a:pt x="26" y="357"/>
                  </a:lnTo>
                  <a:lnTo>
                    <a:pt x="102" y="286"/>
                  </a:lnTo>
                  <a:lnTo>
                    <a:pt x="102" y="473"/>
                  </a:lnTo>
                  <a:lnTo>
                    <a:pt x="243" y="331"/>
                  </a:lnTo>
                  <a:lnTo>
                    <a:pt x="146" y="239"/>
                  </a:lnTo>
                  <a:lnTo>
                    <a:pt x="243" y="142"/>
                  </a:lnTo>
                  <a:close/>
                  <a:moveTo>
                    <a:pt x="142" y="99"/>
                  </a:moveTo>
                  <a:lnTo>
                    <a:pt x="187" y="144"/>
                  </a:lnTo>
                  <a:lnTo>
                    <a:pt x="142" y="189"/>
                  </a:lnTo>
                  <a:lnTo>
                    <a:pt x="142" y="99"/>
                  </a:lnTo>
                  <a:close/>
                  <a:moveTo>
                    <a:pt x="187" y="331"/>
                  </a:moveTo>
                  <a:lnTo>
                    <a:pt x="142" y="376"/>
                  </a:lnTo>
                  <a:lnTo>
                    <a:pt x="142" y="286"/>
                  </a:lnTo>
                  <a:lnTo>
                    <a:pt x="187" y="331"/>
                  </a:lnTo>
                  <a:close/>
                </a:path>
              </a:pathLst>
            </a:custGeom>
            <a:solidFill>
              <a:schemeClr val="tx2"/>
            </a:solidFill>
            <a:ln>
              <a:noFill/>
            </a:ln>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pic>
          <p:nvPicPr>
            <p:cNvPr id="374" name="Picture 373" descr="Allseen-WifiAccess-K.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143590">
              <a:off x="9093564" y="2372891"/>
              <a:ext cx="490957" cy="499094"/>
            </a:xfrm>
            <a:prstGeom prst="rect">
              <a:avLst/>
            </a:prstGeom>
          </p:spPr>
        </p:pic>
        <p:pic>
          <p:nvPicPr>
            <p:cNvPr id="375" name="Picture 374" descr="Allseen-WiredConnectivity-K.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3810" y="1676400"/>
              <a:ext cx="600456" cy="914400"/>
            </a:xfrm>
            <a:prstGeom prst="rect">
              <a:avLst/>
            </a:prstGeom>
          </p:spPr>
        </p:pic>
        <p:pic>
          <p:nvPicPr>
            <p:cNvPr id="376" name="Picture 3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88821" y="2219007"/>
              <a:ext cx="828993" cy="828993"/>
            </a:xfrm>
            <a:prstGeom prst="rect">
              <a:avLst/>
            </a:prstGeom>
            <a:noFill/>
            <a:ln>
              <a:noFill/>
            </a:ln>
          </p:spPr>
        </p:pic>
        <p:grpSp>
          <p:nvGrpSpPr>
            <p:cNvPr id="377" name="Group 376"/>
            <p:cNvGrpSpPr/>
            <p:nvPr/>
          </p:nvGrpSpPr>
          <p:grpSpPr>
            <a:xfrm>
              <a:off x="10063759" y="1766086"/>
              <a:ext cx="907453" cy="900914"/>
              <a:chOff x="10063759" y="1766086"/>
              <a:chExt cx="907453" cy="900914"/>
            </a:xfrm>
          </p:grpSpPr>
          <p:sp>
            <p:nvSpPr>
              <p:cNvPr id="378" name="Freeform 382"/>
              <p:cNvSpPr>
                <a:spLocks noEditPoints="1"/>
              </p:cNvSpPr>
              <p:nvPr/>
            </p:nvSpPr>
            <p:spPr bwMode="auto">
              <a:xfrm>
                <a:off x="10270871" y="1939343"/>
                <a:ext cx="493211" cy="575257"/>
              </a:xfrm>
              <a:custGeom>
                <a:avLst/>
                <a:gdLst>
                  <a:gd name="T0" fmla="*/ 514 w 561"/>
                  <a:gd name="T1" fmla="*/ 100 h 513"/>
                  <a:gd name="T2" fmla="*/ 506 w 561"/>
                  <a:gd name="T3" fmla="*/ 221 h 513"/>
                  <a:gd name="T4" fmla="*/ 480 w 561"/>
                  <a:gd name="T5" fmla="*/ 74 h 513"/>
                  <a:gd name="T6" fmla="*/ 452 w 561"/>
                  <a:gd name="T7" fmla="*/ 44 h 513"/>
                  <a:gd name="T8" fmla="*/ 425 w 561"/>
                  <a:gd name="T9" fmla="*/ 74 h 513"/>
                  <a:gd name="T10" fmla="*/ 398 w 561"/>
                  <a:gd name="T11" fmla="*/ 172 h 513"/>
                  <a:gd name="T12" fmla="*/ 391 w 561"/>
                  <a:gd name="T13" fmla="*/ 9 h 513"/>
                  <a:gd name="T14" fmla="*/ 352 w 561"/>
                  <a:gd name="T15" fmla="*/ 9 h 513"/>
                  <a:gd name="T16" fmla="*/ 344 w 561"/>
                  <a:gd name="T17" fmla="*/ 131 h 513"/>
                  <a:gd name="T18" fmla="*/ 317 w 561"/>
                  <a:gd name="T19" fmla="*/ 30 h 513"/>
                  <a:gd name="T20" fmla="*/ 273 w 561"/>
                  <a:gd name="T21" fmla="*/ 0 h 513"/>
                  <a:gd name="T22" fmla="*/ 243 w 561"/>
                  <a:gd name="T23" fmla="*/ 131 h 513"/>
                  <a:gd name="T24" fmla="*/ 217 w 561"/>
                  <a:gd name="T25" fmla="*/ 30 h 513"/>
                  <a:gd name="T26" fmla="*/ 190 w 561"/>
                  <a:gd name="T27" fmla="*/ 0 h 513"/>
                  <a:gd name="T28" fmla="*/ 162 w 561"/>
                  <a:gd name="T29" fmla="*/ 30 h 513"/>
                  <a:gd name="T30" fmla="*/ 136 w 561"/>
                  <a:gd name="T31" fmla="*/ 172 h 513"/>
                  <a:gd name="T32" fmla="*/ 128 w 561"/>
                  <a:gd name="T33" fmla="*/ 53 h 513"/>
                  <a:gd name="T34" fmla="*/ 89 w 561"/>
                  <a:gd name="T35" fmla="*/ 53 h 513"/>
                  <a:gd name="T36" fmla="*/ 81 w 561"/>
                  <a:gd name="T37" fmla="*/ 221 h 513"/>
                  <a:gd name="T38" fmla="*/ 54 w 561"/>
                  <a:gd name="T39" fmla="*/ 120 h 513"/>
                  <a:gd name="T40" fmla="*/ 27 w 561"/>
                  <a:gd name="T41" fmla="*/ 90 h 513"/>
                  <a:gd name="T42" fmla="*/ 0 w 561"/>
                  <a:gd name="T43" fmla="*/ 120 h 513"/>
                  <a:gd name="T44" fmla="*/ 8 w 561"/>
                  <a:gd name="T45" fmla="*/ 355 h 513"/>
                  <a:gd name="T46" fmla="*/ 47 w 561"/>
                  <a:gd name="T47" fmla="*/ 355 h 513"/>
                  <a:gd name="T48" fmla="*/ 54 w 561"/>
                  <a:gd name="T49" fmla="*/ 233 h 513"/>
                  <a:gd name="T50" fmla="*/ 81 w 561"/>
                  <a:gd name="T51" fmla="*/ 288 h 513"/>
                  <a:gd name="T52" fmla="*/ 108 w 561"/>
                  <a:gd name="T53" fmla="*/ 318 h 513"/>
                  <a:gd name="T54" fmla="*/ 136 w 561"/>
                  <a:gd name="T55" fmla="*/ 288 h 513"/>
                  <a:gd name="T56" fmla="*/ 162 w 561"/>
                  <a:gd name="T57" fmla="*/ 233 h 513"/>
                  <a:gd name="T58" fmla="*/ 170 w 561"/>
                  <a:gd name="T59" fmla="*/ 264 h 513"/>
                  <a:gd name="T60" fmla="*/ 209 w 561"/>
                  <a:gd name="T61" fmla="*/ 264 h 513"/>
                  <a:gd name="T62" fmla="*/ 217 w 561"/>
                  <a:gd name="T63" fmla="*/ 233 h 513"/>
                  <a:gd name="T64" fmla="*/ 243 w 561"/>
                  <a:gd name="T65" fmla="*/ 483 h 513"/>
                  <a:gd name="T66" fmla="*/ 287 w 561"/>
                  <a:gd name="T67" fmla="*/ 513 h 513"/>
                  <a:gd name="T68" fmla="*/ 317 w 561"/>
                  <a:gd name="T69" fmla="*/ 233 h 513"/>
                  <a:gd name="T70" fmla="*/ 344 w 561"/>
                  <a:gd name="T71" fmla="*/ 243 h 513"/>
                  <a:gd name="T72" fmla="*/ 371 w 561"/>
                  <a:gd name="T73" fmla="*/ 273 h 513"/>
                  <a:gd name="T74" fmla="*/ 398 w 561"/>
                  <a:gd name="T75" fmla="*/ 243 h 513"/>
                  <a:gd name="T76" fmla="*/ 425 w 561"/>
                  <a:gd name="T77" fmla="*/ 233 h 513"/>
                  <a:gd name="T78" fmla="*/ 433 w 561"/>
                  <a:gd name="T79" fmla="*/ 309 h 513"/>
                  <a:gd name="T80" fmla="*/ 472 w 561"/>
                  <a:gd name="T81" fmla="*/ 309 h 513"/>
                  <a:gd name="T82" fmla="*/ 480 w 561"/>
                  <a:gd name="T83" fmla="*/ 233 h 513"/>
                  <a:gd name="T84" fmla="*/ 506 w 561"/>
                  <a:gd name="T85" fmla="*/ 334 h 513"/>
                  <a:gd name="T86" fmla="*/ 533 w 561"/>
                  <a:gd name="T87" fmla="*/ 364 h 513"/>
                  <a:gd name="T88" fmla="*/ 561 w 561"/>
                  <a:gd name="T89" fmla="*/ 334 h 513"/>
                  <a:gd name="T90" fmla="*/ 553 w 561"/>
                  <a:gd name="T91" fmla="*/ 100 h 513"/>
                  <a:gd name="T92" fmla="*/ 162 w 561"/>
                  <a:gd name="T93" fmla="*/ 221 h 513"/>
                  <a:gd name="T94" fmla="*/ 136 w 561"/>
                  <a:gd name="T95" fmla="*/ 184 h 513"/>
                  <a:gd name="T96" fmla="*/ 162 w 561"/>
                  <a:gd name="T97" fmla="*/ 221 h 513"/>
                  <a:gd name="T98" fmla="*/ 217 w 561"/>
                  <a:gd name="T99" fmla="*/ 221 h 513"/>
                  <a:gd name="T100" fmla="*/ 243 w 561"/>
                  <a:gd name="T101" fmla="*/ 184 h 513"/>
                  <a:gd name="T102" fmla="*/ 243 w 561"/>
                  <a:gd name="T103" fmla="*/ 172 h 513"/>
                  <a:gd name="T104" fmla="*/ 217 w 561"/>
                  <a:gd name="T105" fmla="*/ 143 h 513"/>
                  <a:gd name="T106" fmla="*/ 243 w 561"/>
                  <a:gd name="T107" fmla="*/ 172 h 513"/>
                  <a:gd name="T108" fmla="*/ 317 w 561"/>
                  <a:gd name="T109" fmla="*/ 221 h 513"/>
                  <a:gd name="T110" fmla="*/ 344 w 561"/>
                  <a:gd name="T111" fmla="*/ 184 h 513"/>
                  <a:gd name="T112" fmla="*/ 344 w 561"/>
                  <a:gd name="T113" fmla="*/ 172 h 513"/>
                  <a:gd name="T114" fmla="*/ 317 w 561"/>
                  <a:gd name="T115" fmla="*/ 143 h 513"/>
                  <a:gd name="T116" fmla="*/ 344 w 561"/>
                  <a:gd name="T117" fmla="*/ 172 h 513"/>
                  <a:gd name="T118" fmla="*/ 398 w 561"/>
                  <a:gd name="T119" fmla="*/ 221 h 513"/>
                  <a:gd name="T120" fmla="*/ 425 w 561"/>
                  <a:gd name="T121" fmla="*/ 18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513">
                    <a:moveTo>
                      <a:pt x="533" y="90"/>
                    </a:moveTo>
                    <a:cubicBezTo>
                      <a:pt x="526" y="90"/>
                      <a:pt x="519" y="94"/>
                      <a:pt x="514" y="100"/>
                    </a:cubicBezTo>
                    <a:cubicBezTo>
                      <a:pt x="509" y="105"/>
                      <a:pt x="506" y="112"/>
                      <a:pt x="506" y="120"/>
                    </a:cubicBezTo>
                    <a:cubicBezTo>
                      <a:pt x="506" y="221"/>
                      <a:pt x="506" y="221"/>
                      <a:pt x="506" y="221"/>
                    </a:cubicBezTo>
                    <a:cubicBezTo>
                      <a:pt x="480" y="221"/>
                      <a:pt x="480" y="221"/>
                      <a:pt x="480" y="221"/>
                    </a:cubicBezTo>
                    <a:cubicBezTo>
                      <a:pt x="480" y="74"/>
                      <a:pt x="480" y="74"/>
                      <a:pt x="480" y="74"/>
                    </a:cubicBezTo>
                    <a:cubicBezTo>
                      <a:pt x="480" y="66"/>
                      <a:pt x="477" y="59"/>
                      <a:pt x="472" y="53"/>
                    </a:cubicBezTo>
                    <a:cubicBezTo>
                      <a:pt x="467" y="48"/>
                      <a:pt x="460" y="44"/>
                      <a:pt x="452" y="44"/>
                    </a:cubicBezTo>
                    <a:cubicBezTo>
                      <a:pt x="445" y="44"/>
                      <a:pt x="438" y="48"/>
                      <a:pt x="433" y="53"/>
                    </a:cubicBezTo>
                    <a:cubicBezTo>
                      <a:pt x="428" y="59"/>
                      <a:pt x="425" y="66"/>
                      <a:pt x="425" y="74"/>
                    </a:cubicBezTo>
                    <a:cubicBezTo>
                      <a:pt x="425" y="172"/>
                      <a:pt x="425" y="172"/>
                      <a:pt x="425" y="172"/>
                    </a:cubicBezTo>
                    <a:cubicBezTo>
                      <a:pt x="398" y="172"/>
                      <a:pt x="398" y="172"/>
                      <a:pt x="398" y="172"/>
                    </a:cubicBezTo>
                    <a:cubicBezTo>
                      <a:pt x="398" y="30"/>
                      <a:pt x="398" y="30"/>
                      <a:pt x="398" y="30"/>
                    </a:cubicBezTo>
                    <a:cubicBezTo>
                      <a:pt x="398" y="22"/>
                      <a:pt x="395" y="15"/>
                      <a:pt x="391" y="9"/>
                    </a:cubicBezTo>
                    <a:cubicBezTo>
                      <a:pt x="386" y="4"/>
                      <a:pt x="379" y="0"/>
                      <a:pt x="371" y="0"/>
                    </a:cubicBezTo>
                    <a:cubicBezTo>
                      <a:pt x="363" y="0"/>
                      <a:pt x="356" y="4"/>
                      <a:pt x="352" y="9"/>
                    </a:cubicBezTo>
                    <a:cubicBezTo>
                      <a:pt x="347" y="15"/>
                      <a:pt x="344" y="22"/>
                      <a:pt x="344" y="30"/>
                    </a:cubicBezTo>
                    <a:cubicBezTo>
                      <a:pt x="344" y="131"/>
                      <a:pt x="344" y="131"/>
                      <a:pt x="344" y="131"/>
                    </a:cubicBezTo>
                    <a:cubicBezTo>
                      <a:pt x="317" y="131"/>
                      <a:pt x="317" y="131"/>
                      <a:pt x="317" y="131"/>
                    </a:cubicBezTo>
                    <a:cubicBezTo>
                      <a:pt x="317" y="30"/>
                      <a:pt x="317" y="30"/>
                      <a:pt x="317" y="30"/>
                    </a:cubicBezTo>
                    <a:cubicBezTo>
                      <a:pt x="317" y="13"/>
                      <a:pt x="304" y="0"/>
                      <a:pt x="287" y="0"/>
                    </a:cubicBezTo>
                    <a:cubicBezTo>
                      <a:pt x="273" y="0"/>
                      <a:pt x="273" y="0"/>
                      <a:pt x="273" y="0"/>
                    </a:cubicBezTo>
                    <a:cubicBezTo>
                      <a:pt x="257" y="0"/>
                      <a:pt x="243" y="13"/>
                      <a:pt x="243" y="30"/>
                    </a:cubicBezTo>
                    <a:cubicBezTo>
                      <a:pt x="243" y="131"/>
                      <a:pt x="243" y="131"/>
                      <a:pt x="243" y="131"/>
                    </a:cubicBezTo>
                    <a:cubicBezTo>
                      <a:pt x="217" y="131"/>
                      <a:pt x="217" y="131"/>
                      <a:pt x="217" y="131"/>
                    </a:cubicBezTo>
                    <a:cubicBezTo>
                      <a:pt x="217" y="30"/>
                      <a:pt x="217" y="30"/>
                      <a:pt x="217" y="30"/>
                    </a:cubicBezTo>
                    <a:cubicBezTo>
                      <a:pt x="217" y="22"/>
                      <a:pt x="214" y="15"/>
                      <a:pt x="209" y="9"/>
                    </a:cubicBezTo>
                    <a:cubicBezTo>
                      <a:pt x="204" y="4"/>
                      <a:pt x="197" y="0"/>
                      <a:pt x="190" y="0"/>
                    </a:cubicBezTo>
                    <a:cubicBezTo>
                      <a:pt x="182" y="0"/>
                      <a:pt x="175" y="4"/>
                      <a:pt x="170" y="9"/>
                    </a:cubicBezTo>
                    <a:cubicBezTo>
                      <a:pt x="165" y="15"/>
                      <a:pt x="162" y="22"/>
                      <a:pt x="162" y="30"/>
                    </a:cubicBezTo>
                    <a:cubicBezTo>
                      <a:pt x="162" y="172"/>
                      <a:pt x="162" y="172"/>
                      <a:pt x="162" y="172"/>
                    </a:cubicBezTo>
                    <a:cubicBezTo>
                      <a:pt x="136" y="172"/>
                      <a:pt x="136" y="172"/>
                      <a:pt x="136" y="172"/>
                    </a:cubicBezTo>
                    <a:cubicBezTo>
                      <a:pt x="136" y="74"/>
                      <a:pt x="136" y="74"/>
                      <a:pt x="136" y="74"/>
                    </a:cubicBezTo>
                    <a:cubicBezTo>
                      <a:pt x="136" y="66"/>
                      <a:pt x="133" y="59"/>
                      <a:pt x="128" y="53"/>
                    </a:cubicBezTo>
                    <a:cubicBezTo>
                      <a:pt x="123" y="48"/>
                      <a:pt x="116" y="44"/>
                      <a:pt x="108" y="44"/>
                    </a:cubicBezTo>
                    <a:cubicBezTo>
                      <a:pt x="101" y="44"/>
                      <a:pt x="94" y="48"/>
                      <a:pt x="89" y="53"/>
                    </a:cubicBezTo>
                    <a:cubicBezTo>
                      <a:pt x="84" y="59"/>
                      <a:pt x="81" y="66"/>
                      <a:pt x="81" y="74"/>
                    </a:cubicBezTo>
                    <a:cubicBezTo>
                      <a:pt x="81" y="221"/>
                      <a:pt x="81" y="221"/>
                      <a:pt x="81" y="221"/>
                    </a:cubicBezTo>
                    <a:cubicBezTo>
                      <a:pt x="54" y="221"/>
                      <a:pt x="54" y="221"/>
                      <a:pt x="54" y="221"/>
                    </a:cubicBezTo>
                    <a:cubicBezTo>
                      <a:pt x="54" y="120"/>
                      <a:pt x="54" y="120"/>
                      <a:pt x="54" y="120"/>
                    </a:cubicBezTo>
                    <a:cubicBezTo>
                      <a:pt x="54" y="112"/>
                      <a:pt x="51" y="105"/>
                      <a:pt x="47" y="100"/>
                    </a:cubicBezTo>
                    <a:cubicBezTo>
                      <a:pt x="42" y="94"/>
                      <a:pt x="35" y="90"/>
                      <a:pt x="27" y="90"/>
                    </a:cubicBezTo>
                    <a:cubicBezTo>
                      <a:pt x="19" y="90"/>
                      <a:pt x="12" y="94"/>
                      <a:pt x="8" y="100"/>
                    </a:cubicBezTo>
                    <a:cubicBezTo>
                      <a:pt x="3" y="105"/>
                      <a:pt x="0" y="112"/>
                      <a:pt x="0" y="120"/>
                    </a:cubicBezTo>
                    <a:cubicBezTo>
                      <a:pt x="0" y="334"/>
                      <a:pt x="0" y="334"/>
                      <a:pt x="0" y="334"/>
                    </a:cubicBezTo>
                    <a:cubicBezTo>
                      <a:pt x="0" y="342"/>
                      <a:pt x="3" y="349"/>
                      <a:pt x="8" y="355"/>
                    </a:cubicBezTo>
                    <a:cubicBezTo>
                      <a:pt x="12" y="360"/>
                      <a:pt x="19" y="364"/>
                      <a:pt x="27" y="364"/>
                    </a:cubicBezTo>
                    <a:cubicBezTo>
                      <a:pt x="35" y="364"/>
                      <a:pt x="42" y="360"/>
                      <a:pt x="47" y="355"/>
                    </a:cubicBezTo>
                    <a:cubicBezTo>
                      <a:pt x="51" y="349"/>
                      <a:pt x="54" y="342"/>
                      <a:pt x="54" y="334"/>
                    </a:cubicBezTo>
                    <a:cubicBezTo>
                      <a:pt x="54" y="233"/>
                      <a:pt x="54" y="233"/>
                      <a:pt x="54" y="233"/>
                    </a:cubicBezTo>
                    <a:cubicBezTo>
                      <a:pt x="81" y="233"/>
                      <a:pt x="81" y="233"/>
                      <a:pt x="81" y="233"/>
                    </a:cubicBezTo>
                    <a:cubicBezTo>
                      <a:pt x="81" y="288"/>
                      <a:pt x="81" y="288"/>
                      <a:pt x="81" y="288"/>
                    </a:cubicBezTo>
                    <a:cubicBezTo>
                      <a:pt x="81" y="296"/>
                      <a:pt x="84" y="303"/>
                      <a:pt x="89" y="309"/>
                    </a:cubicBezTo>
                    <a:cubicBezTo>
                      <a:pt x="94" y="314"/>
                      <a:pt x="101" y="318"/>
                      <a:pt x="108" y="318"/>
                    </a:cubicBezTo>
                    <a:cubicBezTo>
                      <a:pt x="116" y="318"/>
                      <a:pt x="123" y="314"/>
                      <a:pt x="128" y="309"/>
                    </a:cubicBezTo>
                    <a:cubicBezTo>
                      <a:pt x="133" y="303"/>
                      <a:pt x="136" y="296"/>
                      <a:pt x="136" y="288"/>
                    </a:cubicBezTo>
                    <a:cubicBezTo>
                      <a:pt x="136" y="233"/>
                      <a:pt x="136" y="233"/>
                      <a:pt x="136" y="233"/>
                    </a:cubicBezTo>
                    <a:cubicBezTo>
                      <a:pt x="162" y="233"/>
                      <a:pt x="162" y="233"/>
                      <a:pt x="162" y="233"/>
                    </a:cubicBezTo>
                    <a:cubicBezTo>
                      <a:pt x="162" y="243"/>
                      <a:pt x="162" y="243"/>
                      <a:pt x="162" y="243"/>
                    </a:cubicBezTo>
                    <a:cubicBezTo>
                      <a:pt x="162" y="251"/>
                      <a:pt x="165" y="259"/>
                      <a:pt x="170" y="264"/>
                    </a:cubicBezTo>
                    <a:cubicBezTo>
                      <a:pt x="175" y="270"/>
                      <a:pt x="182" y="273"/>
                      <a:pt x="190" y="273"/>
                    </a:cubicBezTo>
                    <a:cubicBezTo>
                      <a:pt x="197" y="273"/>
                      <a:pt x="204" y="270"/>
                      <a:pt x="209" y="264"/>
                    </a:cubicBezTo>
                    <a:cubicBezTo>
                      <a:pt x="214" y="259"/>
                      <a:pt x="217" y="251"/>
                      <a:pt x="217" y="243"/>
                    </a:cubicBezTo>
                    <a:cubicBezTo>
                      <a:pt x="217" y="233"/>
                      <a:pt x="217" y="233"/>
                      <a:pt x="217" y="233"/>
                    </a:cubicBezTo>
                    <a:cubicBezTo>
                      <a:pt x="243" y="233"/>
                      <a:pt x="243" y="233"/>
                      <a:pt x="243" y="233"/>
                    </a:cubicBezTo>
                    <a:cubicBezTo>
                      <a:pt x="243" y="483"/>
                      <a:pt x="243" y="483"/>
                      <a:pt x="243" y="483"/>
                    </a:cubicBezTo>
                    <a:cubicBezTo>
                      <a:pt x="243" y="500"/>
                      <a:pt x="257" y="513"/>
                      <a:pt x="273" y="513"/>
                    </a:cubicBezTo>
                    <a:cubicBezTo>
                      <a:pt x="287" y="513"/>
                      <a:pt x="287" y="513"/>
                      <a:pt x="287" y="513"/>
                    </a:cubicBezTo>
                    <a:cubicBezTo>
                      <a:pt x="304" y="513"/>
                      <a:pt x="317" y="500"/>
                      <a:pt x="317" y="483"/>
                    </a:cubicBezTo>
                    <a:cubicBezTo>
                      <a:pt x="317" y="233"/>
                      <a:pt x="317" y="233"/>
                      <a:pt x="317" y="233"/>
                    </a:cubicBezTo>
                    <a:cubicBezTo>
                      <a:pt x="344" y="233"/>
                      <a:pt x="344" y="233"/>
                      <a:pt x="344" y="233"/>
                    </a:cubicBezTo>
                    <a:cubicBezTo>
                      <a:pt x="344" y="243"/>
                      <a:pt x="344" y="243"/>
                      <a:pt x="344" y="243"/>
                    </a:cubicBezTo>
                    <a:cubicBezTo>
                      <a:pt x="344" y="251"/>
                      <a:pt x="347" y="259"/>
                      <a:pt x="352" y="264"/>
                    </a:cubicBezTo>
                    <a:cubicBezTo>
                      <a:pt x="356" y="270"/>
                      <a:pt x="363" y="273"/>
                      <a:pt x="371" y="273"/>
                    </a:cubicBezTo>
                    <a:cubicBezTo>
                      <a:pt x="379" y="273"/>
                      <a:pt x="386" y="270"/>
                      <a:pt x="391" y="264"/>
                    </a:cubicBezTo>
                    <a:cubicBezTo>
                      <a:pt x="395" y="259"/>
                      <a:pt x="398" y="251"/>
                      <a:pt x="398" y="243"/>
                    </a:cubicBezTo>
                    <a:cubicBezTo>
                      <a:pt x="398" y="233"/>
                      <a:pt x="398" y="233"/>
                      <a:pt x="398" y="233"/>
                    </a:cubicBezTo>
                    <a:cubicBezTo>
                      <a:pt x="425" y="233"/>
                      <a:pt x="425" y="233"/>
                      <a:pt x="425" y="233"/>
                    </a:cubicBezTo>
                    <a:cubicBezTo>
                      <a:pt x="425" y="288"/>
                      <a:pt x="425" y="288"/>
                      <a:pt x="425" y="288"/>
                    </a:cubicBezTo>
                    <a:cubicBezTo>
                      <a:pt x="425" y="296"/>
                      <a:pt x="428" y="303"/>
                      <a:pt x="433" y="309"/>
                    </a:cubicBezTo>
                    <a:cubicBezTo>
                      <a:pt x="438" y="314"/>
                      <a:pt x="445" y="318"/>
                      <a:pt x="452" y="318"/>
                    </a:cubicBezTo>
                    <a:cubicBezTo>
                      <a:pt x="460" y="318"/>
                      <a:pt x="467" y="314"/>
                      <a:pt x="472" y="309"/>
                    </a:cubicBezTo>
                    <a:cubicBezTo>
                      <a:pt x="477" y="303"/>
                      <a:pt x="480" y="296"/>
                      <a:pt x="480" y="288"/>
                    </a:cubicBezTo>
                    <a:cubicBezTo>
                      <a:pt x="480" y="233"/>
                      <a:pt x="480" y="233"/>
                      <a:pt x="480" y="233"/>
                    </a:cubicBezTo>
                    <a:cubicBezTo>
                      <a:pt x="506" y="233"/>
                      <a:pt x="506" y="233"/>
                      <a:pt x="506" y="233"/>
                    </a:cubicBezTo>
                    <a:cubicBezTo>
                      <a:pt x="506" y="334"/>
                      <a:pt x="506" y="334"/>
                      <a:pt x="506" y="334"/>
                    </a:cubicBezTo>
                    <a:cubicBezTo>
                      <a:pt x="506" y="342"/>
                      <a:pt x="509" y="349"/>
                      <a:pt x="514" y="355"/>
                    </a:cubicBezTo>
                    <a:cubicBezTo>
                      <a:pt x="519" y="360"/>
                      <a:pt x="526" y="364"/>
                      <a:pt x="533" y="364"/>
                    </a:cubicBezTo>
                    <a:cubicBezTo>
                      <a:pt x="541" y="364"/>
                      <a:pt x="548" y="360"/>
                      <a:pt x="553" y="355"/>
                    </a:cubicBezTo>
                    <a:cubicBezTo>
                      <a:pt x="558" y="349"/>
                      <a:pt x="561" y="342"/>
                      <a:pt x="561" y="334"/>
                    </a:cubicBezTo>
                    <a:cubicBezTo>
                      <a:pt x="561" y="120"/>
                      <a:pt x="561" y="120"/>
                      <a:pt x="561" y="120"/>
                    </a:cubicBezTo>
                    <a:cubicBezTo>
                      <a:pt x="561" y="112"/>
                      <a:pt x="558" y="105"/>
                      <a:pt x="553" y="100"/>
                    </a:cubicBezTo>
                    <a:cubicBezTo>
                      <a:pt x="548" y="94"/>
                      <a:pt x="541" y="90"/>
                      <a:pt x="533" y="90"/>
                    </a:cubicBezTo>
                    <a:close/>
                    <a:moveTo>
                      <a:pt x="162" y="221"/>
                    </a:moveTo>
                    <a:cubicBezTo>
                      <a:pt x="136" y="221"/>
                      <a:pt x="136" y="221"/>
                      <a:pt x="136" y="221"/>
                    </a:cubicBezTo>
                    <a:cubicBezTo>
                      <a:pt x="136" y="184"/>
                      <a:pt x="136" y="184"/>
                      <a:pt x="136" y="184"/>
                    </a:cubicBezTo>
                    <a:cubicBezTo>
                      <a:pt x="162" y="184"/>
                      <a:pt x="162" y="184"/>
                      <a:pt x="162" y="184"/>
                    </a:cubicBezTo>
                    <a:lnTo>
                      <a:pt x="162" y="221"/>
                    </a:lnTo>
                    <a:close/>
                    <a:moveTo>
                      <a:pt x="243" y="221"/>
                    </a:moveTo>
                    <a:cubicBezTo>
                      <a:pt x="217" y="221"/>
                      <a:pt x="217" y="221"/>
                      <a:pt x="217" y="221"/>
                    </a:cubicBezTo>
                    <a:cubicBezTo>
                      <a:pt x="217" y="184"/>
                      <a:pt x="217" y="184"/>
                      <a:pt x="217" y="184"/>
                    </a:cubicBezTo>
                    <a:cubicBezTo>
                      <a:pt x="243" y="184"/>
                      <a:pt x="243" y="184"/>
                      <a:pt x="243" y="184"/>
                    </a:cubicBezTo>
                    <a:lnTo>
                      <a:pt x="243" y="221"/>
                    </a:lnTo>
                    <a:close/>
                    <a:moveTo>
                      <a:pt x="243" y="172"/>
                    </a:moveTo>
                    <a:cubicBezTo>
                      <a:pt x="217" y="172"/>
                      <a:pt x="217" y="172"/>
                      <a:pt x="217" y="172"/>
                    </a:cubicBezTo>
                    <a:cubicBezTo>
                      <a:pt x="217" y="143"/>
                      <a:pt x="217" y="143"/>
                      <a:pt x="217" y="143"/>
                    </a:cubicBezTo>
                    <a:cubicBezTo>
                      <a:pt x="243" y="143"/>
                      <a:pt x="243" y="143"/>
                      <a:pt x="243" y="143"/>
                    </a:cubicBezTo>
                    <a:lnTo>
                      <a:pt x="243" y="172"/>
                    </a:lnTo>
                    <a:close/>
                    <a:moveTo>
                      <a:pt x="344" y="221"/>
                    </a:moveTo>
                    <a:cubicBezTo>
                      <a:pt x="317" y="221"/>
                      <a:pt x="317" y="221"/>
                      <a:pt x="317" y="221"/>
                    </a:cubicBezTo>
                    <a:cubicBezTo>
                      <a:pt x="317" y="184"/>
                      <a:pt x="317" y="184"/>
                      <a:pt x="317" y="184"/>
                    </a:cubicBezTo>
                    <a:cubicBezTo>
                      <a:pt x="344" y="184"/>
                      <a:pt x="344" y="184"/>
                      <a:pt x="344" y="184"/>
                    </a:cubicBezTo>
                    <a:lnTo>
                      <a:pt x="344" y="221"/>
                    </a:lnTo>
                    <a:close/>
                    <a:moveTo>
                      <a:pt x="344" y="172"/>
                    </a:moveTo>
                    <a:cubicBezTo>
                      <a:pt x="317" y="172"/>
                      <a:pt x="317" y="172"/>
                      <a:pt x="317" y="172"/>
                    </a:cubicBezTo>
                    <a:cubicBezTo>
                      <a:pt x="317" y="143"/>
                      <a:pt x="317" y="143"/>
                      <a:pt x="317" y="143"/>
                    </a:cubicBezTo>
                    <a:cubicBezTo>
                      <a:pt x="344" y="143"/>
                      <a:pt x="344" y="143"/>
                      <a:pt x="344" y="143"/>
                    </a:cubicBezTo>
                    <a:lnTo>
                      <a:pt x="344" y="172"/>
                    </a:lnTo>
                    <a:close/>
                    <a:moveTo>
                      <a:pt x="425" y="221"/>
                    </a:moveTo>
                    <a:cubicBezTo>
                      <a:pt x="398" y="221"/>
                      <a:pt x="398" y="221"/>
                      <a:pt x="398" y="221"/>
                    </a:cubicBezTo>
                    <a:cubicBezTo>
                      <a:pt x="398" y="184"/>
                      <a:pt x="398" y="184"/>
                      <a:pt x="398" y="184"/>
                    </a:cubicBezTo>
                    <a:cubicBezTo>
                      <a:pt x="425" y="184"/>
                      <a:pt x="425" y="184"/>
                      <a:pt x="425" y="184"/>
                    </a:cubicBezTo>
                    <a:lnTo>
                      <a:pt x="425" y="221"/>
                    </a:lnTo>
                    <a:close/>
                  </a:path>
                </a:pathLst>
              </a:custGeom>
              <a:solidFill>
                <a:srgbClr val="000000"/>
              </a:solidFill>
              <a:ln>
                <a:noFill/>
              </a:ln>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grpSp>
            <p:nvGrpSpPr>
              <p:cNvPr id="379" name="Group 378"/>
              <p:cNvGrpSpPr/>
              <p:nvPr/>
            </p:nvGrpSpPr>
            <p:grpSpPr>
              <a:xfrm>
                <a:off x="10063759" y="1766086"/>
                <a:ext cx="907453" cy="900914"/>
                <a:chOff x="10004027" y="1559784"/>
                <a:chExt cx="907453" cy="900914"/>
              </a:xfrm>
            </p:grpSpPr>
            <p:sp>
              <p:nvSpPr>
                <p:cNvPr id="380" name="Arc 379"/>
                <p:cNvSpPr/>
                <p:nvPr/>
              </p:nvSpPr>
              <p:spPr>
                <a:xfrm rot="18566314">
                  <a:off x="10018360" y="1545451"/>
                  <a:ext cx="878788" cy="907453"/>
                </a:xfrm>
                <a:prstGeom prst="arc">
                  <a:avLst>
                    <a:gd name="adj1" fmla="val 15914062"/>
                    <a:gd name="adj2" fmla="val 942634"/>
                  </a:avLst>
                </a:prstGeom>
                <a:noFill/>
                <a:ln>
                  <a:solidFill>
                    <a:schemeClr val="tx1"/>
                  </a:solidFill>
                  <a:prstDash val="dot"/>
                </a:ln>
              </p:spPr>
              <p:style>
                <a:lnRef idx="2">
                  <a:schemeClr val="accent1"/>
                </a:lnRef>
                <a:fillRef idx="0">
                  <a:schemeClr val="accent1"/>
                </a:fillRef>
                <a:effectRef idx="1">
                  <a:schemeClr val="accent1"/>
                </a:effectRef>
                <a:fontRef idx="minor">
                  <a:schemeClr val="tx1"/>
                </a:fontRef>
              </p:style>
              <p:txBody>
                <a:bodyPr rtlCol="0" anchor="ctr"/>
                <a:lstStyle/>
                <a:p>
                  <a:pPr algn="ctr" defTabSz="1218895"/>
                  <a:endParaRPr lang="en-US" sz="1400" kern="0" dirty="0">
                    <a:solidFill>
                      <a:srgbClr val="737373"/>
                    </a:solidFill>
                  </a:endParaRPr>
                </a:p>
              </p:txBody>
            </p:sp>
            <p:sp>
              <p:nvSpPr>
                <p:cNvPr id="381" name="Arc 380"/>
                <p:cNvSpPr/>
                <p:nvPr/>
              </p:nvSpPr>
              <p:spPr>
                <a:xfrm rot="18566314">
                  <a:off x="10064918" y="1675863"/>
                  <a:ext cx="770639" cy="799032"/>
                </a:xfrm>
                <a:prstGeom prst="arc">
                  <a:avLst>
                    <a:gd name="adj1" fmla="val 15914062"/>
                    <a:gd name="adj2" fmla="val 942634"/>
                  </a:avLst>
                </a:prstGeom>
                <a:noFill/>
                <a:ln>
                  <a:solidFill>
                    <a:schemeClr val="tx1"/>
                  </a:solidFill>
                  <a:prstDash val="dot"/>
                </a:ln>
              </p:spPr>
              <p:style>
                <a:lnRef idx="2">
                  <a:schemeClr val="accent1"/>
                </a:lnRef>
                <a:fillRef idx="0">
                  <a:schemeClr val="accent1"/>
                </a:fillRef>
                <a:effectRef idx="1">
                  <a:schemeClr val="accent1"/>
                </a:effectRef>
                <a:fontRef idx="minor">
                  <a:schemeClr val="tx1"/>
                </a:fontRef>
              </p:style>
              <p:txBody>
                <a:bodyPr rtlCol="0" anchor="ctr"/>
                <a:lstStyle/>
                <a:p>
                  <a:pPr algn="ctr" defTabSz="1218895"/>
                  <a:endParaRPr lang="en-US" sz="1400" kern="0" dirty="0">
                    <a:solidFill>
                      <a:srgbClr val="737373"/>
                    </a:solidFill>
                  </a:endParaRPr>
                </a:p>
              </p:txBody>
            </p:sp>
          </p:grpSp>
        </p:grpSp>
      </p:grpSp>
      <p:grpSp>
        <p:nvGrpSpPr>
          <p:cNvPr id="486" name="Group 485"/>
          <p:cNvGrpSpPr/>
          <p:nvPr/>
        </p:nvGrpSpPr>
        <p:grpSpPr>
          <a:xfrm>
            <a:off x="6551494" y="2052094"/>
            <a:ext cx="1837172" cy="1258861"/>
            <a:chOff x="6551612" y="1730302"/>
            <a:chExt cx="1837650" cy="1259189"/>
          </a:xfrm>
        </p:grpSpPr>
        <p:grpSp>
          <p:nvGrpSpPr>
            <p:cNvPr id="383" name="Group 382"/>
            <p:cNvGrpSpPr/>
            <p:nvPr/>
          </p:nvGrpSpPr>
          <p:grpSpPr>
            <a:xfrm>
              <a:off x="6551612" y="1730302"/>
              <a:ext cx="1371302" cy="1259189"/>
              <a:chOff x="7829018" y="4151011"/>
              <a:chExt cx="1371302" cy="1259189"/>
            </a:xfrm>
          </p:grpSpPr>
          <p:pic>
            <p:nvPicPr>
              <p:cNvPr id="385" name="Picture 384" descr="Allseen-Tablet-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29018" y="4151011"/>
                <a:ext cx="1040806" cy="1259189"/>
              </a:xfrm>
              <a:prstGeom prst="rect">
                <a:avLst/>
              </a:prstGeom>
            </p:spPr>
          </p:pic>
          <p:cxnSp>
            <p:nvCxnSpPr>
              <p:cNvPr id="386" name="Straight Connector 385"/>
              <p:cNvCxnSpPr/>
              <p:nvPr/>
            </p:nvCxnSpPr>
            <p:spPr>
              <a:xfrm flipV="1">
                <a:off x="8761412" y="4854848"/>
                <a:ext cx="438908" cy="2137"/>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grpSp>
        <p:pic>
          <p:nvPicPr>
            <p:cNvPr id="384" name="Picture 383" descr="Allseen-WearableDevice-K.png"/>
            <p:cNvPicPr>
              <a:picLocks noChangeAspect="1"/>
            </p:cNvPicPr>
            <p:nvPr/>
          </p:nvPicPr>
          <p:blipFill>
            <a:blip r:embed="rId13" cstate="print">
              <a:alphaModFix/>
              <a:extLst>
                <a:ext uri="{28A0092B-C50C-407E-A947-70E740481C1C}">
                  <a14:useLocalDpi xmlns:a14="http://schemas.microsoft.com/office/drawing/2010/main" val="0"/>
                </a:ext>
              </a:extLst>
            </a:blip>
            <a:stretch>
              <a:fillRect/>
            </a:stretch>
          </p:blipFill>
          <p:spPr>
            <a:xfrm>
              <a:off x="7865006" y="2057400"/>
              <a:ext cx="524256" cy="771144"/>
            </a:xfrm>
            <a:prstGeom prst="rect">
              <a:avLst/>
            </a:prstGeom>
            <a:solidFill>
              <a:schemeClr val="bg1"/>
            </a:solidFill>
          </p:spPr>
        </p:pic>
      </p:grpSp>
      <p:grpSp>
        <p:nvGrpSpPr>
          <p:cNvPr id="10" name="Group 9"/>
          <p:cNvGrpSpPr/>
          <p:nvPr/>
        </p:nvGrpSpPr>
        <p:grpSpPr>
          <a:xfrm>
            <a:off x="8832143" y="4326944"/>
            <a:ext cx="661668" cy="1203032"/>
            <a:chOff x="8832856" y="4262484"/>
            <a:chExt cx="661840" cy="1203345"/>
          </a:xfrm>
        </p:grpSpPr>
        <p:sp>
          <p:nvSpPr>
            <p:cNvPr id="390" name="Rounded Rectangle 389"/>
            <p:cNvSpPr/>
            <p:nvPr/>
          </p:nvSpPr>
          <p:spPr>
            <a:xfrm>
              <a:off x="9058719" y="4744109"/>
              <a:ext cx="262354" cy="324093"/>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sp>
          <p:nvSpPr>
            <p:cNvPr id="391" name="Left Bracket 390"/>
            <p:cNvSpPr/>
            <p:nvPr/>
          </p:nvSpPr>
          <p:spPr>
            <a:xfrm rot="5400000">
              <a:off x="9123343" y="4598851"/>
              <a:ext cx="133106" cy="157412"/>
            </a:xfrm>
            <a:prstGeom prst="leftBracket">
              <a:avLst>
                <a:gd name="adj" fmla="val 60689"/>
              </a:avLst>
            </a:prstGeom>
            <a:noFill/>
            <a:ln w="381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1218895"/>
              <a:endParaRPr lang="en-US" sz="1400" kern="0" dirty="0">
                <a:solidFill>
                  <a:srgbClr val="737373"/>
                </a:solidFill>
              </a:endParaRPr>
            </a:p>
          </p:txBody>
        </p:sp>
        <p:sp>
          <p:nvSpPr>
            <p:cNvPr id="392" name="Oval 391"/>
            <p:cNvSpPr/>
            <p:nvPr/>
          </p:nvSpPr>
          <p:spPr>
            <a:xfrm>
              <a:off x="9137425" y="4857328"/>
              <a:ext cx="86089" cy="70565"/>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sp>
          <p:nvSpPr>
            <p:cNvPr id="393" name="Rounded Rectangle 392"/>
            <p:cNvSpPr/>
            <p:nvPr/>
          </p:nvSpPr>
          <p:spPr>
            <a:xfrm>
              <a:off x="9158851" y="4899178"/>
              <a:ext cx="44163" cy="84839"/>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pic>
          <p:nvPicPr>
            <p:cNvPr id="389" name="Picture 388" descr="Allseen-SmartPhone-K.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32856" y="4262484"/>
              <a:ext cx="661840" cy="1203345"/>
            </a:xfrm>
            <a:prstGeom prst="rect">
              <a:avLst/>
            </a:prstGeom>
          </p:spPr>
        </p:pic>
      </p:grpSp>
      <p:grpSp>
        <p:nvGrpSpPr>
          <p:cNvPr id="455" name="Group 454"/>
          <p:cNvGrpSpPr/>
          <p:nvPr/>
        </p:nvGrpSpPr>
        <p:grpSpPr>
          <a:xfrm>
            <a:off x="5014924" y="4338051"/>
            <a:ext cx="1240468" cy="1055730"/>
            <a:chOff x="1054417" y="1722915"/>
            <a:chExt cx="1240790" cy="1056005"/>
          </a:xfrm>
          <a:solidFill>
            <a:schemeClr val="tx2"/>
          </a:solidFill>
        </p:grpSpPr>
        <p:grpSp>
          <p:nvGrpSpPr>
            <p:cNvPr id="456" name="Group 455"/>
            <p:cNvGrpSpPr/>
            <p:nvPr/>
          </p:nvGrpSpPr>
          <p:grpSpPr>
            <a:xfrm>
              <a:off x="1054417" y="1722915"/>
              <a:ext cx="1240790" cy="1056005"/>
              <a:chOff x="1054417" y="1880513"/>
              <a:chExt cx="1240790" cy="1056005"/>
            </a:xfrm>
            <a:grpFill/>
          </p:grpSpPr>
          <p:sp>
            <p:nvSpPr>
              <p:cNvPr id="483" name="Freeform 50"/>
              <p:cNvSpPr>
                <a:spLocks noEditPoints="1"/>
              </p:cNvSpPr>
              <p:nvPr/>
            </p:nvSpPr>
            <p:spPr bwMode="auto">
              <a:xfrm>
                <a:off x="1065212" y="1880513"/>
                <a:ext cx="1189355" cy="1056005"/>
              </a:xfrm>
              <a:custGeom>
                <a:avLst/>
                <a:gdLst>
                  <a:gd name="T0" fmla="*/ 174 w 793"/>
                  <a:gd name="T1" fmla="*/ 691 h 704"/>
                  <a:gd name="T2" fmla="*/ 197 w 793"/>
                  <a:gd name="T3" fmla="*/ 704 h 704"/>
                  <a:gd name="T4" fmla="*/ 213 w 793"/>
                  <a:gd name="T5" fmla="*/ 691 h 704"/>
                  <a:gd name="T6" fmla="*/ 214 w 793"/>
                  <a:gd name="T7" fmla="*/ 703 h 704"/>
                  <a:gd name="T8" fmla="*/ 136 w 793"/>
                  <a:gd name="T9" fmla="*/ 685 h 704"/>
                  <a:gd name="T10" fmla="*/ 254 w 793"/>
                  <a:gd name="T11" fmla="*/ 696 h 704"/>
                  <a:gd name="T12" fmla="*/ 278 w 793"/>
                  <a:gd name="T13" fmla="*/ 688 h 704"/>
                  <a:gd name="T14" fmla="*/ 94 w 793"/>
                  <a:gd name="T15" fmla="*/ 683 h 704"/>
                  <a:gd name="T16" fmla="*/ 117 w 793"/>
                  <a:gd name="T17" fmla="*/ 692 h 704"/>
                  <a:gd name="T18" fmla="*/ 308 w 793"/>
                  <a:gd name="T19" fmla="*/ 660 h 704"/>
                  <a:gd name="T20" fmla="*/ 79 w 793"/>
                  <a:gd name="T21" fmla="*/ 675 h 704"/>
                  <a:gd name="T22" fmla="*/ 85 w 793"/>
                  <a:gd name="T23" fmla="*/ 665 h 704"/>
                  <a:gd name="T24" fmla="*/ 321 w 793"/>
                  <a:gd name="T25" fmla="*/ 651 h 704"/>
                  <a:gd name="T26" fmla="*/ 328 w 793"/>
                  <a:gd name="T27" fmla="*/ 661 h 704"/>
                  <a:gd name="T28" fmla="*/ 35 w 793"/>
                  <a:gd name="T29" fmla="*/ 628 h 704"/>
                  <a:gd name="T30" fmla="*/ 359 w 793"/>
                  <a:gd name="T31" fmla="*/ 635 h 704"/>
                  <a:gd name="T32" fmla="*/ 376 w 793"/>
                  <a:gd name="T33" fmla="*/ 616 h 704"/>
                  <a:gd name="T34" fmla="*/ 0 w 793"/>
                  <a:gd name="T35" fmla="*/ 605 h 704"/>
                  <a:gd name="T36" fmla="*/ 15 w 793"/>
                  <a:gd name="T37" fmla="*/ 624 h 704"/>
                  <a:gd name="T38" fmla="*/ 388 w 793"/>
                  <a:gd name="T39" fmla="*/ 576 h 704"/>
                  <a:gd name="T40" fmla="*/ 406 w 793"/>
                  <a:gd name="T41" fmla="*/ 568 h 704"/>
                  <a:gd name="T42" fmla="*/ 415 w 793"/>
                  <a:gd name="T43" fmla="*/ 545 h 704"/>
                  <a:gd name="T44" fmla="*/ 409 w 793"/>
                  <a:gd name="T45" fmla="*/ 526 h 704"/>
                  <a:gd name="T46" fmla="*/ 420 w 793"/>
                  <a:gd name="T47" fmla="*/ 529 h 704"/>
                  <a:gd name="T48" fmla="*/ 416 w 793"/>
                  <a:gd name="T49" fmla="*/ 468 h 704"/>
                  <a:gd name="T50" fmla="*/ 428 w 793"/>
                  <a:gd name="T51" fmla="*/ 468 h 704"/>
                  <a:gd name="T52" fmla="*/ 412 w 793"/>
                  <a:gd name="T53" fmla="*/ 426 h 704"/>
                  <a:gd name="T54" fmla="*/ 415 w 793"/>
                  <a:gd name="T55" fmla="*/ 449 h 704"/>
                  <a:gd name="T56" fmla="*/ 413 w 793"/>
                  <a:gd name="T57" fmla="*/ 384 h 704"/>
                  <a:gd name="T58" fmla="*/ 395 w 793"/>
                  <a:gd name="T59" fmla="*/ 374 h 704"/>
                  <a:gd name="T60" fmla="*/ 385 w 793"/>
                  <a:gd name="T61" fmla="*/ 353 h 704"/>
                  <a:gd name="T62" fmla="*/ 401 w 793"/>
                  <a:gd name="T63" fmla="*/ 358 h 704"/>
                  <a:gd name="T64" fmla="*/ 377 w 793"/>
                  <a:gd name="T65" fmla="*/ 338 h 704"/>
                  <a:gd name="T66" fmla="*/ 388 w 793"/>
                  <a:gd name="T67" fmla="*/ 333 h 704"/>
                  <a:gd name="T68" fmla="*/ 357 w 793"/>
                  <a:gd name="T69" fmla="*/ 276 h 704"/>
                  <a:gd name="T70" fmla="*/ 362 w 793"/>
                  <a:gd name="T71" fmla="*/ 300 h 704"/>
                  <a:gd name="T72" fmla="*/ 366 w 793"/>
                  <a:gd name="T73" fmla="*/ 235 h 704"/>
                  <a:gd name="T74" fmla="*/ 355 w 793"/>
                  <a:gd name="T75" fmla="*/ 260 h 704"/>
                  <a:gd name="T76" fmla="*/ 357 w 793"/>
                  <a:gd name="T77" fmla="*/ 194 h 704"/>
                  <a:gd name="T78" fmla="*/ 372 w 793"/>
                  <a:gd name="T79" fmla="*/ 181 h 704"/>
                  <a:gd name="T80" fmla="*/ 379 w 793"/>
                  <a:gd name="T81" fmla="*/ 159 h 704"/>
                  <a:gd name="T82" fmla="*/ 374 w 793"/>
                  <a:gd name="T83" fmla="*/ 140 h 704"/>
                  <a:gd name="T84" fmla="*/ 385 w 793"/>
                  <a:gd name="T85" fmla="*/ 145 h 704"/>
                  <a:gd name="T86" fmla="*/ 780 w 793"/>
                  <a:gd name="T87" fmla="*/ 96 h 704"/>
                  <a:gd name="T88" fmla="*/ 404 w 793"/>
                  <a:gd name="T89" fmla="*/ 111 h 704"/>
                  <a:gd name="T90" fmla="*/ 418 w 793"/>
                  <a:gd name="T91" fmla="*/ 92 h 704"/>
                  <a:gd name="T92" fmla="*/ 744 w 793"/>
                  <a:gd name="T93" fmla="*/ 74 h 704"/>
                  <a:gd name="T94" fmla="*/ 760 w 793"/>
                  <a:gd name="T95" fmla="*/ 91 h 704"/>
                  <a:gd name="T96" fmla="*/ 438 w 793"/>
                  <a:gd name="T97" fmla="*/ 55 h 704"/>
                  <a:gd name="T98" fmla="*/ 733 w 793"/>
                  <a:gd name="T99" fmla="*/ 64 h 704"/>
                  <a:gd name="T100" fmla="*/ 741 w 793"/>
                  <a:gd name="T101" fmla="*/ 55 h 704"/>
                  <a:gd name="T102" fmla="*/ 451 w 793"/>
                  <a:gd name="T103" fmla="*/ 45 h 704"/>
                  <a:gd name="T104" fmla="*/ 478 w 793"/>
                  <a:gd name="T105" fmla="*/ 42 h 704"/>
                  <a:gd name="T106" fmla="*/ 701 w 793"/>
                  <a:gd name="T107" fmla="*/ 42 h 704"/>
                  <a:gd name="T108" fmla="*/ 707 w 793"/>
                  <a:gd name="T109" fmla="*/ 31 h 704"/>
                  <a:gd name="T110" fmla="*/ 486 w 793"/>
                  <a:gd name="T111" fmla="*/ 24 h 704"/>
                  <a:gd name="T112" fmla="*/ 491 w 793"/>
                  <a:gd name="T113" fmla="*/ 35 h 704"/>
                  <a:gd name="T114" fmla="*/ 646 w 793"/>
                  <a:gd name="T115" fmla="*/ 7 h 704"/>
                  <a:gd name="T116" fmla="*/ 528 w 793"/>
                  <a:gd name="T117" fmla="*/ 21 h 704"/>
                  <a:gd name="T118" fmla="*/ 550 w 793"/>
                  <a:gd name="T119" fmla="*/ 16 h 704"/>
                  <a:gd name="T120" fmla="*/ 605 w 793"/>
                  <a:gd name="T121" fmla="*/ 13 h 704"/>
                  <a:gd name="T122" fmla="*/ 628 w 793"/>
                  <a:gd name="T123" fmla="*/ 16 h 704"/>
                  <a:gd name="T124" fmla="*/ 589 w 793"/>
                  <a:gd name="T1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3" h="704">
                    <a:moveTo>
                      <a:pt x="192" y="704"/>
                    </a:moveTo>
                    <a:cubicBezTo>
                      <a:pt x="186" y="704"/>
                      <a:pt x="179" y="704"/>
                      <a:pt x="173" y="703"/>
                    </a:cubicBezTo>
                    <a:cubicBezTo>
                      <a:pt x="174" y="691"/>
                      <a:pt x="174" y="691"/>
                      <a:pt x="174" y="691"/>
                    </a:cubicBezTo>
                    <a:cubicBezTo>
                      <a:pt x="180" y="692"/>
                      <a:pt x="186" y="692"/>
                      <a:pt x="192" y="692"/>
                    </a:cubicBezTo>
                    <a:cubicBezTo>
                      <a:pt x="197" y="692"/>
                      <a:pt x="197" y="692"/>
                      <a:pt x="197" y="692"/>
                    </a:cubicBezTo>
                    <a:cubicBezTo>
                      <a:pt x="197" y="704"/>
                      <a:pt x="197" y="704"/>
                      <a:pt x="197" y="704"/>
                    </a:cubicBezTo>
                    <a:lnTo>
                      <a:pt x="192" y="704"/>
                    </a:lnTo>
                    <a:close/>
                    <a:moveTo>
                      <a:pt x="214" y="703"/>
                    </a:moveTo>
                    <a:cubicBezTo>
                      <a:pt x="213" y="691"/>
                      <a:pt x="213" y="691"/>
                      <a:pt x="213" y="691"/>
                    </a:cubicBezTo>
                    <a:cubicBezTo>
                      <a:pt x="221" y="690"/>
                      <a:pt x="228" y="689"/>
                      <a:pt x="236" y="688"/>
                    </a:cubicBezTo>
                    <a:cubicBezTo>
                      <a:pt x="238" y="699"/>
                      <a:pt x="238" y="699"/>
                      <a:pt x="238" y="699"/>
                    </a:cubicBezTo>
                    <a:cubicBezTo>
                      <a:pt x="230" y="701"/>
                      <a:pt x="222" y="702"/>
                      <a:pt x="214" y="703"/>
                    </a:cubicBezTo>
                    <a:close/>
                    <a:moveTo>
                      <a:pt x="157" y="701"/>
                    </a:moveTo>
                    <a:cubicBezTo>
                      <a:pt x="149" y="700"/>
                      <a:pt x="140" y="698"/>
                      <a:pt x="132" y="696"/>
                    </a:cubicBezTo>
                    <a:cubicBezTo>
                      <a:pt x="136" y="685"/>
                      <a:pt x="136" y="685"/>
                      <a:pt x="136" y="685"/>
                    </a:cubicBezTo>
                    <a:cubicBezTo>
                      <a:pt x="143" y="687"/>
                      <a:pt x="151" y="688"/>
                      <a:pt x="158" y="689"/>
                    </a:cubicBezTo>
                    <a:lnTo>
                      <a:pt x="157" y="701"/>
                    </a:lnTo>
                    <a:close/>
                    <a:moveTo>
                      <a:pt x="254" y="696"/>
                    </a:moveTo>
                    <a:cubicBezTo>
                      <a:pt x="251" y="684"/>
                      <a:pt x="251" y="684"/>
                      <a:pt x="251" y="684"/>
                    </a:cubicBezTo>
                    <a:cubicBezTo>
                      <a:pt x="259" y="682"/>
                      <a:pt x="266" y="680"/>
                      <a:pt x="273" y="677"/>
                    </a:cubicBezTo>
                    <a:cubicBezTo>
                      <a:pt x="278" y="688"/>
                      <a:pt x="278" y="688"/>
                      <a:pt x="278" y="688"/>
                    </a:cubicBezTo>
                    <a:cubicBezTo>
                      <a:pt x="270" y="691"/>
                      <a:pt x="262" y="694"/>
                      <a:pt x="254" y="696"/>
                    </a:cubicBezTo>
                    <a:close/>
                    <a:moveTo>
                      <a:pt x="117" y="692"/>
                    </a:moveTo>
                    <a:cubicBezTo>
                      <a:pt x="109" y="689"/>
                      <a:pt x="101" y="686"/>
                      <a:pt x="94" y="683"/>
                    </a:cubicBezTo>
                    <a:cubicBezTo>
                      <a:pt x="99" y="672"/>
                      <a:pt x="99" y="672"/>
                      <a:pt x="99" y="672"/>
                    </a:cubicBezTo>
                    <a:cubicBezTo>
                      <a:pt x="106" y="675"/>
                      <a:pt x="113" y="678"/>
                      <a:pt x="121" y="680"/>
                    </a:cubicBezTo>
                    <a:lnTo>
                      <a:pt x="117" y="692"/>
                    </a:lnTo>
                    <a:close/>
                    <a:moveTo>
                      <a:pt x="293" y="682"/>
                    </a:moveTo>
                    <a:cubicBezTo>
                      <a:pt x="288" y="671"/>
                      <a:pt x="288" y="671"/>
                      <a:pt x="288" y="671"/>
                    </a:cubicBezTo>
                    <a:cubicBezTo>
                      <a:pt x="295" y="667"/>
                      <a:pt x="302" y="664"/>
                      <a:pt x="308" y="660"/>
                    </a:cubicBezTo>
                    <a:cubicBezTo>
                      <a:pt x="314" y="670"/>
                      <a:pt x="314" y="670"/>
                      <a:pt x="314" y="670"/>
                    </a:cubicBezTo>
                    <a:cubicBezTo>
                      <a:pt x="307" y="674"/>
                      <a:pt x="300" y="678"/>
                      <a:pt x="293" y="682"/>
                    </a:cubicBezTo>
                    <a:close/>
                    <a:moveTo>
                      <a:pt x="79" y="675"/>
                    </a:moveTo>
                    <a:cubicBezTo>
                      <a:pt x="72" y="671"/>
                      <a:pt x="65" y="667"/>
                      <a:pt x="58" y="662"/>
                    </a:cubicBezTo>
                    <a:cubicBezTo>
                      <a:pt x="65" y="652"/>
                      <a:pt x="65" y="652"/>
                      <a:pt x="65" y="652"/>
                    </a:cubicBezTo>
                    <a:cubicBezTo>
                      <a:pt x="71" y="657"/>
                      <a:pt x="78" y="661"/>
                      <a:pt x="85" y="665"/>
                    </a:cubicBezTo>
                    <a:lnTo>
                      <a:pt x="79" y="675"/>
                    </a:lnTo>
                    <a:close/>
                    <a:moveTo>
                      <a:pt x="328" y="661"/>
                    </a:moveTo>
                    <a:cubicBezTo>
                      <a:pt x="321" y="651"/>
                      <a:pt x="321" y="651"/>
                      <a:pt x="321" y="651"/>
                    </a:cubicBezTo>
                    <a:cubicBezTo>
                      <a:pt x="328" y="647"/>
                      <a:pt x="334" y="642"/>
                      <a:pt x="340" y="637"/>
                    </a:cubicBezTo>
                    <a:cubicBezTo>
                      <a:pt x="347" y="646"/>
                      <a:pt x="347" y="646"/>
                      <a:pt x="347" y="646"/>
                    </a:cubicBezTo>
                    <a:cubicBezTo>
                      <a:pt x="341" y="651"/>
                      <a:pt x="335" y="656"/>
                      <a:pt x="328" y="661"/>
                    </a:cubicBezTo>
                    <a:close/>
                    <a:moveTo>
                      <a:pt x="45" y="653"/>
                    </a:moveTo>
                    <a:cubicBezTo>
                      <a:pt x="39" y="647"/>
                      <a:pt x="32" y="642"/>
                      <a:pt x="27" y="636"/>
                    </a:cubicBezTo>
                    <a:cubicBezTo>
                      <a:pt x="35" y="628"/>
                      <a:pt x="35" y="628"/>
                      <a:pt x="35" y="628"/>
                    </a:cubicBezTo>
                    <a:cubicBezTo>
                      <a:pt x="41" y="633"/>
                      <a:pt x="46" y="638"/>
                      <a:pt x="52" y="643"/>
                    </a:cubicBezTo>
                    <a:lnTo>
                      <a:pt x="45" y="653"/>
                    </a:lnTo>
                    <a:close/>
                    <a:moveTo>
                      <a:pt x="359" y="635"/>
                    </a:moveTo>
                    <a:cubicBezTo>
                      <a:pt x="351" y="626"/>
                      <a:pt x="351" y="626"/>
                      <a:pt x="351" y="626"/>
                    </a:cubicBezTo>
                    <a:cubicBezTo>
                      <a:pt x="356" y="621"/>
                      <a:pt x="362" y="615"/>
                      <a:pt x="367" y="609"/>
                    </a:cubicBezTo>
                    <a:cubicBezTo>
                      <a:pt x="376" y="616"/>
                      <a:pt x="376" y="616"/>
                      <a:pt x="376" y="616"/>
                    </a:cubicBezTo>
                    <a:cubicBezTo>
                      <a:pt x="371" y="623"/>
                      <a:pt x="365" y="629"/>
                      <a:pt x="359" y="635"/>
                    </a:cubicBezTo>
                    <a:close/>
                    <a:moveTo>
                      <a:pt x="15" y="624"/>
                    </a:moveTo>
                    <a:cubicBezTo>
                      <a:pt x="10" y="618"/>
                      <a:pt x="5" y="612"/>
                      <a:pt x="0" y="605"/>
                    </a:cubicBezTo>
                    <a:cubicBezTo>
                      <a:pt x="10" y="598"/>
                      <a:pt x="10" y="598"/>
                      <a:pt x="10" y="598"/>
                    </a:cubicBezTo>
                    <a:cubicBezTo>
                      <a:pt x="14" y="604"/>
                      <a:pt x="19" y="611"/>
                      <a:pt x="24" y="616"/>
                    </a:cubicBezTo>
                    <a:lnTo>
                      <a:pt x="15" y="624"/>
                    </a:lnTo>
                    <a:close/>
                    <a:moveTo>
                      <a:pt x="386" y="603"/>
                    </a:moveTo>
                    <a:cubicBezTo>
                      <a:pt x="376" y="596"/>
                      <a:pt x="376" y="596"/>
                      <a:pt x="376" y="596"/>
                    </a:cubicBezTo>
                    <a:cubicBezTo>
                      <a:pt x="380" y="590"/>
                      <a:pt x="384" y="583"/>
                      <a:pt x="388" y="576"/>
                    </a:cubicBezTo>
                    <a:cubicBezTo>
                      <a:pt x="399" y="582"/>
                      <a:pt x="399" y="582"/>
                      <a:pt x="399" y="582"/>
                    </a:cubicBezTo>
                    <a:cubicBezTo>
                      <a:pt x="395" y="589"/>
                      <a:pt x="390" y="596"/>
                      <a:pt x="386" y="603"/>
                    </a:cubicBezTo>
                    <a:close/>
                    <a:moveTo>
                      <a:pt x="406" y="568"/>
                    </a:moveTo>
                    <a:cubicBezTo>
                      <a:pt x="395" y="562"/>
                      <a:pt x="395" y="562"/>
                      <a:pt x="395" y="562"/>
                    </a:cubicBezTo>
                    <a:cubicBezTo>
                      <a:pt x="399" y="555"/>
                      <a:pt x="401" y="548"/>
                      <a:pt x="404" y="541"/>
                    </a:cubicBezTo>
                    <a:cubicBezTo>
                      <a:pt x="415" y="545"/>
                      <a:pt x="415" y="545"/>
                      <a:pt x="415" y="545"/>
                    </a:cubicBezTo>
                    <a:cubicBezTo>
                      <a:pt x="413" y="552"/>
                      <a:pt x="410" y="560"/>
                      <a:pt x="406" y="568"/>
                    </a:cubicBezTo>
                    <a:close/>
                    <a:moveTo>
                      <a:pt x="420" y="529"/>
                    </a:moveTo>
                    <a:cubicBezTo>
                      <a:pt x="409" y="526"/>
                      <a:pt x="409" y="526"/>
                      <a:pt x="409" y="526"/>
                    </a:cubicBezTo>
                    <a:cubicBezTo>
                      <a:pt x="411" y="518"/>
                      <a:pt x="412" y="511"/>
                      <a:pt x="413" y="503"/>
                    </a:cubicBezTo>
                    <a:cubicBezTo>
                      <a:pt x="425" y="505"/>
                      <a:pt x="425" y="505"/>
                      <a:pt x="425" y="505"/>
                    </a:cubicBezTo>
                    <a:cubicBezTo>
                      <a:pt x="424" y="513"/>
                      <a:pt x="422" y="521"/>
                      <a:pt x="420" y="529"/>
                    </a:cubicBezTo>
                    <a:close/>
                    <a:moveTo>
                      <a:pt x="427" y="489"/>
                    </a:moveTo>
                    <a:cubicBezTo>
                      <a:pt x="415" y="488"/>
                      <a:pt x="415" y="488"/>
                      <a:pt x="415" y="488"/>
                    </a:cubicBezTo>
                    <a:cubicBezTo>
                      <a:pt x="416" y="481"/>
                      <a:pt x="416" y="474"/>
                      <a:pt x="416" y="468"/>
                    </a:cubicBezTo>
                    <a:cubicBezTo>
                      <a:pt x="416" y="464"/>
                      <a:pt x="416" y="464"/>
                      <a:pt x="416" y="464"/>
                    </a:cubicBezTo>
                    <a:cubicBezTo>
                      <a:pt x="428" y="464"/>
                      <a:pt x="428" y="464"/>
                      <a:pt x="428" y="464"/>
                    </a:cubicBezTo>
                    <a:cubicBezTo>
                      <a:pt x="428" y="468"/>
                      <a:pt x="428" y="468"/>
                      <a:pt x="428" y="468"/>
                    </a:cubicBezTo>
                    <a:cubicBezTo>
                      <a:pt x="428" y="475"/>
                      <a:pt x="428" y="482"/>
                      <a:pt x="427" y="489"/>
                    </a:cubicBezTo>
                    <a:close/>
                    <a:moveTo>
                      <a:pt x="415" y="449"/>
                    </a:moveTo>
                    <a:cubicBezTo>
                      <a:pt x="415" y="441"/>
                      <a:pt x="414" y="433"/>
                      <a:pt x="412" y="426"/>
                    </a:cubicBezTo>
                    <a:cubicBezTo>
                      <a:pt x="424" y="423"/>
                      <a:pt x="424" y="423"/>
                      <a:pt x="424" y="423"/>
                    </a:cubicBezTo>
                    <a:cubicBezTo>
                      <a:pt x="426" y="431"/>
                      <a:pt x="427" y="440"/>
                      <a:pt x="427" y="448"/>
                    </a:cubicBezTo>
                    <a:lnTo>
                      <a:pt x="415" y="449"/>
                    </a:lnTo>
                    <a:close/>
                    <a:moveTo>
                      <a:pt x="409" y="410"/>
                    </a:moveTo>
                    <a:cubicBezTo>
                      <a:pt x="407" y="403"/>
                      <a:pt x="404" y="395"/>
                      <a:pt x="402" y="388"/>
                    </a:cubicBezTo>
                    <a:cubicBezTo>
                      <a:pt x="413" y="384"/>
                      <a:pt x="413" y="384"/>
                      <a:pt x="413" y="384"/>
                    </a:cubicBezTo>
                    <a:cubicBezTo>
                      <a:pt x="416" y="391"/>
                      <a:pt x="418" y="399"/>
                      <a:pt x="420" y="407"/>
                    </a:cubicBezTo>
                    <a:lnTo>
                      <a:pt x="409" y="410"/>
                    </a:lnTo>
                    <a:close/>
                    <a:moveTo>
                      <a:pt x="395" y="374"/>
                    </a:moveTo>
                    <a:cubicBezTo>
                      <a:pt x="394" y="370"/>
                      <a:pt x="392" y="367"/>
                      <a:pt x="391" y="364"/>
                    </a:cubicBezTo>
                    <a:cubicBezTo>
                      <a:pt x="389" y="361"/>
                      <a:pt x="387" y="358"/>
                      <a:pt x="385" y="355"/>
                    </a:cubicBezTo>
                    <a:cubicBezTo>
                      <a:pt x="385" y="353"/>
                      <a:pt x="385" y="353"/>
                      <a:pt x="385" y="353"/>
                    </a:cubicBezTo>
                    <a:cubicBezTo>
                      <a:pt x="395" y="347"/>
                      <a:pt x="395" y="347"/>
                      <a:pt x="395" y="347"/>
                    </a:cubicBezTo>
                    <a:cubicBezTo>
                      <a:pt x="396" y="349"/>
                      <a:pt x="396" y="349"/>
                      <a:pt x="396" y="349"/>
                    </a:cubicBezTo>
                    <a:cubicBezTo>
                      <a:pt x="398" y="352"/>
                      <a:pt x="400" y="356"/>
                      <a:pt x="401" y="358"/>
                    </a:cubicBezTo>
                    <a:cubicBezTo>
                      <a:pt x="403" y="362"/>
                      <a:pt x="405" y="365"/>
                      <a:pt x="406" y="369"/>
                    </a:cubicBezTo>
                    <a:lnTo>
                      <a:pt x="395" y="374"/>
                    </a:lnTo>
                    <a:close/>
                    <a:moveTo>
                      <a:pt x="377" y="338"/>
                    </a:moveTo>
                    <a:cubicBezTo>
                      <a:pt x="373" y="331"/>
                      <a:pt x="370" y="324"/>
                      <a:pt x="367" y="316"/>
                    </a:cubicBezTo>
                    <a:cubicBezTo>
                      <a:pt x="379" y="312"/>
                      <a:pt x="379" y="312"/>
                      <a:pt x="379" y="312"/>
                    </a:cubicBezTo>
                    <a:cubicBezTo>
                      <a:pt x="381" y="319"/>
                      <a:pt x="384" y="326"/>
                      <a:pt x="388" y="333"/>
                    </a:cubicBezTo>
                    <a:lnTo>
                      <a:pt x="377" y="338"/>
                    </a:lnTo>
                    <a:close/>
                    <a:moveTo>
                      <a:pt x="362" y="300"/>
                    </a:moveTo>
                    <a:cubicBezTo>
                      <a:pt x="360" y="292"/>
                      <a:pt x="358" y="284"/>
                      <a:pt x="357" y="276"/>
                    </a:cubicBezTo>
                    <a:cubicBezTo>
                      <a:pt x="369" y="274"/>
                      <a:pt x="369" y="274"/>
                      <a:pt x="369" y="274"/>
                    </a:cubicBezTo>
                    <a:cubicBezTo>
                      <a:pt x="370" y="282"/>
                      <a:pt x="372" y="289"/>
                      <a:pt x="374" y="297"/>
                    </a:cubicBezTo>
                    <a:lnTo>
                      <a:pt x="362" y="300"/>
                    </a:lnTo>
                    <a:close/>
                    <a:moveTo>
                      <a:pt x="355" y="260"/>
                    </a:moveTo>
                    <a:cubicBezTo>
                      <a:pt x="354" y="252"/>
                      <a:pt x="354" y="244"/>
                      <a:pt x="354" y="237"/>
                    </a:cubicBezTo>
                    <a:cubicBezTo>
                      <a:pt x="366" y="235"/>
                      <a:pt x="366" y="235"/>
                      <a:pt x="366" y="235"/>
                    </a:cubicBezTo>
                    <a:cubicBezTo>
                      <a:pt x="366" y="237"/>
                      <a:pt x="366" y="237"/>
                      <a:pt x="366" y="237"/>
                    </a:cubicBezTo>
                    <a:cubicBezTo>
                      <a:pt x="366" y="244"/>
                      <a:pt x="366" y="251"/>
                      <a:pt x="367" y="259"/>
                    </a:cubicBezTo>
                    <a:lnTo>
                      <a:pt x="355" y="260"/>
                    </a:lnTo>
                    <a:close/>
                    <a:moveTo>
                      <a:pt x="366" y="220"/>
                    </a:moveTo>
                    <a:cubicBezTo>
                      <a:pt x="354" y="219"/>
                      <a:pt x="354" y="219"/>
                      <a:pt x="354" y="219"/>
                    </a:cubicBezTo>
                    <a:cubicBezTo>
                      <a:pt x="355" y="211"/>
                      <a:pt x="356" y="202"/>
                      <a:pt x="357" y="194"/>
                    </a:cubicBezTo>
                    <a:cubicBezTo>
                      <a:pt x="369" y="197"/>
                      <a:pt x="369" y="197"/>
                      <a:pt x="369" y="197"/>
                    </a:cubicBezTo>
                    <a:cubicBezTo>
                      <a:pt x="368" y="204"/>
                      <a:pt x="367" y="212"/>
                      <a:pt x="366" y="220"/>
                    </a:cubicBezTo>
                    <a:close/>
                    <a:moveTo>
                      <a:pt x="372" y="181"/>
                    </a:moveTo>
                    <a:cubicBezTo>
                      <a:pt x="361" y="178"/>
                      <a:pt x="361" y="178"/>
                      <a:pt x="361" y="178"/>
                    </a:cubicBezTo>
                    <a:cubicBezTo>
                      <a:pt x="363" y="170"/>
                      <a:pt x="365" y="163"/>
                      <a:pt x="368" y="155"/>
                    </a:cubicBezTo>
                    <a:cubicBezTo>
                      <a:pt x="379" y="159"/>
                      <a:pt x="379" y="159"/>
                      <a:pt x="379" y="159"/>
                    </a:cubicBezTo>
                    <a:cubicBezTo>
                      <a:pt x="377" y="166"/>
                      <a:pt x="374" y="174"/>
                      <a:pt x="372" y="181"/>
                    </a:cubicBezTo>
                    <a:close/>
                    <a:moveTo>
                      <a:pt x="385" y="145"/>
                    </a:moveTo>
                    <a:cubicBezTo>
                      <a:pt x="374" y="140"/>
                      <a:pt x="374" y="140"/>
                      <a:pt x="374" y="140"/>
                    </a:cubicBezTo>
                    <a:cubicBezTo>
                      <a:pt x="378" y="132"/>
                      <a:pt x="381" y="125"/>
                      <a:pt x="385" y="118"/>
                    </a:cubicBezTo>
                    <a:cubicBezTo>
                      <a:pt x="396" y="124"/>
                      <a:pt x="396" y="124"/>
                      <a:pt x="396" y="124"/>
                    </a:cubicBezTo>
                    <a:cubicBezTo>
                      <a:pt x="392" y="130"/>
                      <a:pt x="388" y="137"/>
                      <a:pt x="385" y="145"/>
                    </a:cubicBezTo>
                    <a:close/>
                    <a:moveTo>
                      <a:pt x="783" y="123"/>
                    </a:moveTo>
                    <a:cubicBezTo>
                      <a:pt x="779" y="116"/>
                      <a:pt x="775" y="110"/>
                      <a:pt x="770" y="104"/>
                    </a:cubicBezTo>
                    <a:cubicBezTo>
                      <a:pt x="780" y="96"/>
                      <a:pt x="780" y="96"/>
                      <a:pt x="780" y="96"/>
                    </a:cubicBezTo>
                    <a:cubicBezTo>
                      <a:pt x="785" y="103"/>
                      <a:pt x="789" y="110"/>
                      <a:pt x="793" y="117"/>
                    </a:cubicBezTo>
                    <a:lnTo>
                      <a:pt x="783" y="123"/>
                    </a:lnTo>
                    <a:close/>
                    <a:moveTo>
                      <a:pt x="404" y="111"/>
                    </a:moveTo>
                    <a:cubicBezTo>
                      <a:pt x="394" y="104"/>
                      <a:pt x="394" y="104"/>
                      <a:pt x="394" y="104"/>
                    </a:cubicBezTo>
                    <a:cubicBezTo>
                      <a:pt x="399" y="97"/>
                      <a:pt x="404" y="90"/>
                      <a:pt x="409" y="84"/>
                    </a:cubicBezTo>
                    <a:cubicBezTo>
                      <a:pt x="418" y="92"/>
                      <a:pt x="418" y="92"/>
                      <a:pt x="418" y="92"/>
                    </a:cubicBezTo>
                    <a:cubicBezTo>
                      <a:pt x="413" y="98"/>
                      <a:pt x="408" y="104"/>
                      <a:pt x="404" y="111"/>
                    </a:cubicBezTo>
                    <a:close/>
                    <a:moveTo>
                      <a:pt x="760" y="91"/>
                    </a:moveTo>
                    <a:cubicBezTo>
                      <a:pt x="755" y="85"/>
                      <a:pt x="750" y="80"/>
                      <a:pt x="744" y="74"/>
                    </a:cubicBezTo>
                    <a:cubicBezTo>
                      <a:pt x="753" y="66"/>
                      <a:pt x="753" y="66"/>
                      <a:pt x="753" y="66"/>
                    </a:cubicBezTo>
                    <a:cubicBezTo>
                      <a:pt x="759" y="71"/>
                      <a:pt x="764" y="77"/>
                      <a:pt x="770" y="84"/>
                    </a:cubicBezTo>
                    <a:lnTo>
                      <a:pt x="760" y="91"/>
                    </a:lnTo>
                    <a:close/>
                    <a:moveTo>
                      <a:pt x="429" y="80"/>
                    </a:moveTo>
                    <a:cubicBezTo>
                      <a:pt x="420" y="72"/>
                      <a:pt x="420" y="72"/>
                      <a:pt x="420" y="72"/>
                    </a:cubicBezTo>
                    <a:cubicBezTo>
                      <a:pt x="426" y="66"/>
                      <a:pt x="432" y="61"/>
                      <a:pt x="438" y="55"/>
                    </a:cubicBezTo>
                    <a:cubicBezTo>
                      <a:pt x="446" y="64"/>
                      <a:pt x="446" y="64"/>
                      <a:pt x="446" y="64"/>
                    </a:cubicBezTo>
                    <a:cubicBezTo>
                      <a:pt x="440" y="69"/>
                      <a:pt x="434" y="75"/>
                      <a:pt x="429" y="80"/>
                    </a:cubicBezTo>
                    <a:close/>
                    <a:moveTo>
                      <a:pt x="733" y="64"/>
                    </a:moveTo>
                    <a:cubicBezTo>
                      <a:pt x="727" y="59"/>
                      <a:pt x="721" y="54"/>
                      <a:pt x="714" y="50"/>
                    </a:cubicBezTo>
                    <a:cubicBezTo>
                      <a:pt x="721" y="40"/>
                      <a:pt x="721" y="40"/>
                      <a:pt x="721" y="40"/>
                    </a:cubicBezTo>
                    <a:cubicBezTo>
                      <a:pt x="728" y="45"/>
                      <a:pt x="734" y="50"/>
                      <a:pt x="741" y="55"/>
                    </a:cubicBezTo>
                    <a:lnTo>
                      <a:pt x="733" y="64"/>
                    </a:lnTo>
                    <a:close/>
                    <a:moveTo>
                      <a:pt x="458" y="55"/>
                    </a:moveTo>
                    <a:cubicBezTo>
                      <a:pt x="451" y="45"/>
                      <a:pt x="451" y="45"/>
                      <a:pt x="451" y="45"/>
                    </a:cubicBezTo>
                    <a:cubicBezTo>
                      <a:pt x="457" y="41"/>
                      <a:pt x="464" y="36"/>
                      <a:pt x="470" y="33"/>
                    </a:cubicBezTo>
                    <a:cubicBezTo>
                      <a:pt x="475" y="37"/>
                      <a:pt x="475" y="37"/>
                      <a:pt x="475" y="37"/>
                    </a:cubicBezTo>
                    <a:cubicBezTo>
                      <a:pt x="478" y="42"/>
                      <a:pt x="478" y="42"/>
                      <a:pt x="478" y="42"/>
                    </a:cubicBezTo>
                    <a:cubicBezTo>
                      <a:pt x="476" y="43"/>
                      <a:pt x="476" y="43"/>
                      <a:pt x="476" y="43"/>
                    </a:cubicBezTo>
                    <a:cubicBezTo>
                      <a:pt x="470" y="47"/>
                      <a:pt x="464" y="51"/>
                      <a:pt x="458" y="55"/>
                    </a:cubicBezTo>
                    <a:close/>
                    <a:moveTo>
                      <a:pt x="701" y="42"/>
                    </a:moveTo>
                    <a:cubicBezTo>
                      <a:pt x="694" y="38"/>
                      <a:pt x="687" y="34"/>
                      <a:pt x="680" y="31"/>
                    </a:cubicBezTo>
                    <a:cubicBezTo>
                      <a:pt x="685" y="20"/>
                      <a:pt x="685" y="20"/>
                      <a:pt x="685" y="20"/>
                    </a:cubicBezTo>
                    <a:cubicBezTo>
                      <a:pt x="692" y="24"/>
                      <a:pt x="700" y="27"/>
                      <a:pt x="707" y="31"/>
                    </a:cubicBezTo>
                    <a:lnTo>
                      <a:pt x="701" y="42"/>
                    </a:lnTo>
                    <a:close/>
                    <a:moveTo>
                      <a:pt x="491" y="35"/>
                    </a:moveTo>
                    <a:cubicBezTo>
                      <a:pt x="486" y="24"/>
                      <a:pt x="486" y="24"/>
                      <a:pt x="486" y="24"/>
                    </a:cubicBezTo>
                    <a:cubicBezTo>
                      <a:pt x="493" y="20"/>
                      <a:pt x="501" y="17"/>
                      <a:pt x="509" y="14"/>
                    </a:cubicBezTo>
                    <a:cubicBezTo>
                      <a:pt x="513" y="26"/>
                      <a:pt x="513" y="26"/>
                      <a:pt x="513" y="26"/>
                    </a:cubicBezTo>
                    <a:cubicBezTo>
                      <a:pt x="506" y="28"/>
                      <a:pt x="498" y="31"/>
                      <a:pt x="491" y="35"/>
                    </a:cubicBezTo>
                    <a:close/>
                    <a:moveTo>
                      <a:pt x="666" y="26"/>
                    </a:moveTo>
                    <a:cubicBezTo>
                      <a:pt x="658" y="23"/>
                      <a:pt x="651" y="21"/>
                      <a:pt x="643" y="19"/>
                    </a:cubicBezTo>
                    <a:cubicBezTo>
                      <a:pt x="646" y="7"/>
                      <a:pt x="646" y="7"/>
                      <a:pt x="646" y="7"/>
                    </a:cubicBezTo>
                    <a:cubicBezTo>
                      <a:pt x="654" y="9"/>
                      <a:pt x="662" y="12"/>
                      <a:pt x="670" y="14"/>
                    </a:cubicBezTo>
                    <a:lnTo>
                      <a:pt x="666" y="26"/>
                    </a:lnTo>
                    <a:close/>
                    <a:moveTo>
                      <a:pt x="528" y="21"/>
                    </a:moveTo>
                    <a:cubicBezTo>
                      <a:pt x="524" y="9"/>
                      <a:pt x="524" y="9"/>
                      <a:pt x="524" y="9"/>
                    </a:cubicBezTo>
                    <a:cubicBezTo>
                      <a:pt x="532" y="7"/>
                      <a:pt x="540" y="5"/>
                      <a:pt x="548" y="4"/>
                    </a:cubicBezTo>
                    <a:cubicBezTo>
                      <a:pt x="550" y="16"/>
                      <a:pt x="550" y="16"/>
                      <a:pt x="550" y="16"/>
                    </a:cubicBezTo>
                    <a:cubicBezTo>
                      <a:pt x="543" y="17"/>
                      <a:pt x="535" y="19"/>
                      <a:pt x="528" y="21"/>
                    </a:cubicBezTo>
                    <a:close/>
                    <a:moveTo>
                      <a:pt x="628" y="16"/>
                    </a:moveTo>
                    <a:cubicBezTo>
                      <a:pt x="620" y="14"/>
                      <a:pt x="612" y="13"/>
                      <a:pt x="605" y="13"/>
                    </a:cubicBezTo>
                    <a:cubicBezTo>
                      <a:pt x="606" y="1"/>
                      <a:pt x="606" y="1"/>
                      <a:pt x="606" y="1"/>
                    </a:cubicBezTo>
                    <a:cubicBezTo>
                      <a:pt x="614" y="1"/>
                      <a:pt x="622" y="2"/>
                      <a:pt x="630" y="4"/>
                    </a:cubicBezTo>
                    <a:lnTo>
                      <a:pt x="628" y="16"/>
                    </a:lnTo>
                    <a:close/>
                    <a:moveTo>
                      <a:pt x="566" y="13"/>
                    </a:moveTo>
                    <a:cubicBezTo>
                      <a:pt x="565" y="2"/>
                      <a:pt x="565" y="2"/>
                      <a:pt x="565" y="2"/>
                    </a:cubicBezTo>
                    <a:cubicBezTo>
                      <a:pt x="573" y="1"/>
                      <a:pt x="581" y="0"/>
                      <a:pt x="589" y="0"/>
                    </a:cubicBezTo>
                    <a:cubicBezTo>
                      <a:pt x="589" y="12"/>
                      <a:pt x="589" y="12"/>
                      <a:pt x="589" y="12"/>
                    </a:cubicBezTo>
                    <a:cubicBezTo>
                      <a:pt x="581" y="12"/>
                      <a:pt x="574" y="13"/>
                      <a:pt x="566" y="13"/>
                    </a:cubicBezTo>
                    <a:close/>
                  </a:path>
                </a:pathLst>
              </a:custGeom>
              <a:grpFill/>
              <a:ln w="9525">
                <a:solidFill>
                  <a:srgbClr val="000000"/>
                </a:solidFill>
                <a:round/>
                <a:headEnd/>
                <a:tailEnd/>
              </a:ln>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484" name="Freeform 61"/>
              <p:cNvSpPr>
                <a:spLocks/>
              </p:cNvSpPr>
              <p:nvPr/>
            </p:nvSpPr>
            <p:spPr bwMode="auto">
              <a:xfrm>
                <a:off x="2208212" y="2036445"/>
                <a:ext cx="86995" cy="97155"/>
              </a:xfrm>
              <a:custGeom>
                <a:avLst/>
                <a:gdLst>
                  <a:gd name="T0" fmla="*/ 137 w 137"/>
                  <a:gd name="T1" fmla="*/ 153 h 153"/>
                  <a:gd name="T2" fmla="*/ 0 w 137"/>
                  <a:gd name="T3" fmla="*/ 85 h 153"/>
                  <a:gd name="T4" fmla="*/ 137 w 137"/>
                  <a:gd name="T5" fmla="*/ 0 h 153"/>
                  <a:gd name="T6" fmla="*/ 137 w 137"/>
                  <a:gd name="T7" fmla="*/ 153 h 153"/>
                </a:gdLst>
                <a:ahLst/>
                <a:cxnLst>
                  <a:cxn ang="0">
                    <a:pos x="T0" y="T1"/>
                  </a:cxn>
                  <a:cxn ang="0">
                    <a:pos x="T2" y="T3"/>
                  </a:cxn>
                  <a:cxn ang="0">
                    <a:pos x="T4" y="T5"/>
                  </a:cxn>
                  <a:cxn ang="0">
                    <a:pos x="T6" y="T7"/>
                  </a:cxn>
                </a:cxnLst>
                <a:rect l="0" t="0" r="r" b="b"/>
                <a:pathLst>
                  <a:path w="137" h="153">
                    <a:moveTo>
                      <a:pt x="137" y="153"/>
                    </a:moveTo>
                    <a:lnTo>
                      <a:pt x="0" y="85"/>
                    </a:lnTo>
                    <a:lnTo>
                      <a:pt x="137" y="0"/>
                    </a:lnTo>
                    <a:lnTo>
                      <a:pt x="137" y="153"/>
                    </a:lnTo>
                    <a:close/>
                  </a:path>
                </a:pathLst>
              </a:custGeom>
              <a:grpFill/>
              <a:ln w="9525">
                <a:solidFill>
                  <a:srgbClr val="000000"/>
                </a:solidFill>
                <a:round/>
                <a:headEnd/>
                <a:tailEnd/>
              </a:ln>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485" name="Freeform 62"/>
              <p:cNvSpPr>
                <a:spLocks/>
              </p:cNvSpPr>
              <p:nvPr/>
            </p:nvSpPr>
            <p:spPr bwMode="auto">
              <a:xfrm>
                <a:off x="1054417" y="2723515"/>
                <a:ext cx="86995" cy="95885"/>
              </a:xfrm>
              <a:custGeom>
                <a:avLst/>
                <a:gdLst>
                  <a:gd name="T0" fmla="*/ 0 w 137"/>
                  <a:gd name="T1" fmla="*/ 0 h 151"/>
                  <a:gd name="T2" fmla="*/ 137 w 137"/>
                  <a:gd name="T3" fmla="*/ 66 h 151"/>
                  <a:gd name="T4" fmla="*/ 0 w 137"/>
                  <a:gd name="T5" fmla="*/ 151 h 151"/>
                  <a:gd name="T6" fmla="*/ 0 w 137"/>
                  <a:gd name="T7" fmla="*/ 0 h 151"/>
                </a:gdLst>
                <a:ahLst/>
                <a:cxnLst>
                  <a:cxn ang="0">
                    <a:pos x="T0" y="T1"/>
                  </a:cxn>
                  <a:cxn ang="0">
                    <a:pos x="T2" y="T3"/>
                  </a:cxn>
                  <a:cxn ang="0">
                    <a:pos x="T4" y="T5"/>
                  </a:cxn>
                  <a:cxn ang="0">
                    <a:pos x="T6" y="T7"/>
                  </a:cxn>
                </a:cxnLst>
                <a:rect l="0" t="0" r="r" b="b"/>
                <a:pathLst>
                  <a:path w="137" h="151">
                    <a:moveTo>
                      <a:pt x="0" y="0"/>
                    </a:moveTo>
                    <a:lnTo>
                      <a:pt x="137" y="66"/>
                    </a:lnTo>
                    <a:lnTo>
                      <a:pt x="0" y="151"/>
                    </a:lnTo>
                    <a:lnTo>
                      <a:pt x="0" y="0"/>
                    </a:lnTo>
                    <a:close/>
                  </a:path>
                </a:pathLst>
              </a:custGeom>
              <a:grpFill/>
              <a:ln w="9525">
                <a:solidFill>
                  <a:srgbClr val="000000"/>
                </a:solidFill>
                <a:round/>
                <a:headEnd/>
                <a:tailEnd/>
              </a:ln>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grpSp>
        <p:grpSp>
          <p:nvGrpSpPr>
            <p:cNvPr id="457" name="Group 456"/>
            <p:cNvGrpSpPr>
              <a:grpSpLocks noChangeAspect="1"/>
            </p:cNvGrpSpPr>
            <p:nvPr/>
          </p:nvGrpSpPr>
          <p:grpSpPr>
            <a:xfrm>
              <a:off x="1168944" y="2189007"/>
              <a:ext cx="411620" cy="457196"/>
              <a:chOff x="4306585" y="1084430"/>
              <a:chExt cx="284972" cy="316441"/>
            </a:xfrm>
            <a:grpFill/>
          </p:grpSpPr>
          <p:sp>
            <p:nvSpPr>
              <p:cNvPr id="471" name="Freeform 43"/>
              <p:cNvSpPr>
                <a:spLocks noChangeArrowheads="1"/>
              </p:cNvSpPr>
              <p:nvPr/>
            </p:nvSpPr>
            <p:spPr bwMode="auto">
              <a:xfrm>
                <a:off x="4468042" y="1203095"/>
                <a:ext cx="114635" cy="102520"/>
              </a:xfrm>
              <a:custGeom>
                <a:avLst/>
                <a:gdLst>
                  <a:gd name="T0" fmla="*/ 87 w 628"/>
                  <a:gd name="T1" fmla="*/ 259 h 562"/>
                  <a:gd name="T2" fmla="*/ 87 w 628"/>
                  <a:gd name="T3" fmla="*/ 259 h 562"/>
                  <a:gd name="T4" fmla="*/ 627 w 628"/>
                  <a:gd name="T5" fmla="*/ 561 h 562"/>
                  <a:gd name="T6" fmla="*/ 303 w 628"/>
                  <a:gd name="T7" fmla="*/ 0 h 562"/>
                  <a:gd name="T8" fmla="*/ 0 w 628"/>
                  <a:gd name="T9" fmla="*/ 173 h 562"/>
                  <a:gd name="T10" fmla="*/ 87 w 628"/>
                  <a:gd name="T11" fmla="*/ 259 h 562"/>
                </a:gdLst>
                <a:ahLst/>
                <a:cxnLst>
                  <a:cxn ang="0">
                    <a:pos x="T0" y="T1"/>
                  </a:cxn>
                  <a:cxn ang="0">
                    <a:pos x="T2" y="T3"/>
                  </a:cxn>
                  <a:cxn ang="0">
                    <a:pos x="T4" y="T5"/>
                  </a:cxn>
                  <a:cxn ang="0">
                    <a:pos x="T6" y="T7"/>
                  </a:cxn>
                  <a:cxn ang="0">
                    <a:pos x="T8" y="T9"/>
                  </a:cxn>
                  <a:cxn ang="0">
                    <a:pos x="T10" y="T11"/>
                  </a:cxn>
                </a:cxnLst>
                <a:rect l="0" t="0" r="r" b="b"/>
                <a:pathLst>
                  <a:path w="628" h="562">
                    <a:moveTo>
                      <a:pt x="87" y="259"/>
                    </a:moveTo>
                    <a:lnTo>
                      <a:pt x="87" y="259"/>
                    </a:lnTo>
                    <a:cubicBezTo>
                      <a:pt x="627" y="561"/>
                      <a:pt x="627" y="561"/>
                      <a:pt x="627" y="561"/>
                    </a:cubicBezTo>
                    <a:cubicBezTo>
                      <a:pt x="303" y="0"/>
                      <a:pt x="303" y="0"/>
                      <a:pt x="303" y="0"/>
                    </a:cubicBezTo>
                    <a:cubicBezTo>
                      <a:pt x="0" y="173"/>
                      <a:pt x="0" y="173"/>
                      <a:pt x="0" y="173"/>
                    </a:cubicBezTo>
                    <a:cubicBezTo>
                      <a:pt x="44" y="215"/>
                      <a:pt x="65" y="238"/>
                      <a:pt x="87" y="25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2" name="Freeform 44"/>
              <p:cNvSpPr>
                <a:spLocks noChangeArrowheads="1"/>
              </p:cNvSpPr>
              <p:nvPr/>
            </p:nvSpPr>
            <p:spPr bwMode="auto">
              <a:xfrm>
                <a:off x="4531818" y="1167577"/>
                <a:ext cx="59739" cy="134003"/>
              </a:xfrm>
              <a:custGeom>
                <a:avLst/>
                <a:gdLst>
                  <a:gd name="T0" fmla="*/ 0 w 325"/>
                  <a:gd name="T1" fmla="*/ 172 h 734"/>
                  <a:gd name="T2" fmla="*/ 324 w 325"/>
                  <a:gd name="T3" fmla="*/ 733 h 734"/>
                  <a:gd name="T4" fmla="*/ 324 w 325"/>
                  <a:gd name="T5" fmla="*/ 0 h 734"/>
                  <a:gd name="T6" fmla="*/ 0 w 325"/>
                  <a:gd name="T7" fmla="*/ 172 h 734"/>
                </a:gdLst>
                <a:ahLst/>
                <a:cxnLst>
                  <a:cxn ang="0">
                    <a:pos x="T0" y="T1"/>
                  </a:cxn>
                  <a:cxn ang="0">
                    <a:pos x="T2" y="T3"/>
                  </a:cxn>
                  <a:cxn ang="0">
                    <a:pos x="T4" y="T5"/>
                  </a:cxn>
                  <a:cxn ang="0">
                    <a:pos x="T6" y="T7"/>
                  </a:cxn>
                </a:cxnLst>
                <a:rect l="0" t="0" r="r" b="b"/>
                <a:pathLst>
                  <a:path w="325" h="734">
                    <a:moveTo>
                      <a:pt x="0" y="172"/>
                    </a:moveTo>
                    <a:lnTo>
                      <a:pt x="324" y="733"/>
                    </a:lnTo>
                    <a:lnTo>
                      <a:pt x="324" y="0"/>
                    </a:lnTo>
                    <a:lnTo>
                      <a:pt x="0" y="17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3" name="Freeform 45"/>
              <p:cNvSpPr>
                <a:spLocks noChangeArrowheads="1"/>
              </p:cNvSpPr>
              <p:nvPr/>
            </p:nvSpPr>
            <p:spPr bwMode="auto">
              <a:xfrm>
                <a:off x="4456740" y="1088466"/>
                <a:ext cx="59739" cy="134810"/>
              </a:xfrm>
              <a:custGeom>
                <a:avLst/>
                <a:gdLst>
                  <a:gd name="T0" fmla="*/ 324 w 325"/>
                  <a:gd name="T1" fmla="*/ 561 h 735"/>
                  <a:gd name="T2" fmla="*/ 324 w 325"/>
                  <a:gd name="T3" fmla="*/ 561 h 735"/>
                  <a:gd name="T4" fmla="*/ 0 w 325"/>
                  <a:gd name="T5" fmla="*/ 0 h 735"/>
                  <a:gd name="T6" fmla="*/ 0 w 325"/>
                  <a:gd name="T7" fmla="*/ 582 h 735"/>
                  <a:gd name="T8" fmla="*/ 21 w 325"/>
                  <a:gd name="T9" fmla="*/ 734 h 735"/>
                  <a:gd name="T10" fmla="*/ 324 w 325"/>
                  <a:gd name="T11" fmla="*/ 561 h 735"/>
                </a:gdLst>
                <a:ahLst/>
                <a:cxnLst>
                  <a:cxn ang="0">
                    <a:pos x="T0" y="T1"/>
                  </a:cxn>
                  <a:cxn ang="0">
                    <a:pos x="T2" y="T3"/>
                  </a:cxn>
                  <a:cxn ang="0">
                    <a:pos x="T4" y="T5"/>
                  </a:cxn>
                  <a:cxn ang="0">
                    <a:pos x="T6" y="T7"/>
                  </a:cxn>
                  <a:cxn ang="0">
                    <a:pos x="T8" y="T9"/>
                  </a:cxn>
                  <a:cxn ang="0">
                    <a:pos x="T10" y="T11"/>
                  </a:cxn>
                </a:cxnLst>
                <a:rect l="0" t="0" r="r" b="b"/>
                <a:pathLst>
                  <a:path w="325" h="735">
                    <a:moveTo>
                      <a:pt x="324" y="561"/>
                    </a:moveTo>
                    <a:lnTo>
                      <a:pt x="324" y="561"/>
                    </a:lnTo>
                    <a:cubicBezTo>
                      <a:pt x="0" y="0"/>
                      <a:pt x="0" y="0"/>
                      <a:pt x="0" y="0"/>
                    </a:cubicBezTo>
                    <a:cubicBezTo>
                      <a:pt x="0" y="582"/>
                      <a:pt x="0" y="582"/>
                      <a:pt x="0" y="582"/>
                    </a:cubicBezTo>
                    <a:cubicBezTo>
                      <a:pt x="0" y="626"/>
                      <a:pt x="0" y="669"/>
                      <a:pt x="21" y="734"/>
                    </a:cubicBezTo>
                    <a:lnTo>
                      <a:pt x="324" y="5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4" name="Freeform 46"/>
              <p:cNvSpPr>
                <a:spLocks noChangeArrowheads="1"/>
              </p:cNvSpPr>
              <p:nvPr/>
            </p:nvSpPr>
            <p:spPr bwMode="auto">
              <a:xfrm>
                <a:off x="4464813" y="1084430"/>
                <a:ext cx="118671" cy="102521"/>
              </a:xfrm>
              <a:custGeom>
                <a:avLst/>
                <a:gdLst>
                  <a:gd name="T0" fmla="*/ 648 w 649"/>
                  <a:gd name="T1" fmla="*/ 367 h 562"/>
                  <a:gd name="T2" fmla="*/ 0 w 649"/>
                  <a:gd name="T3" fmla="*/ 0 h 562"/>
                  <a:gd name="T4" fmla="*/ 324 w 649"/>
                  <a:gd name="T5" fmla="*/ 561 h 562"/>
                  <a:gd name="T6" fmla="*/ 648 w 649"/>
                  <a:gd name="T7" fmla="*/ 367 h 562"/>
                </a:gdLst>
                <a:ahLst/>
                <a:cxnLst>
                  <a:cxn ang="0">
                    <a:pos x="T0" y="T1"/>
                  </a:cxn>
                  <a:cxn ang="0">
                    <a:pos x="T2" y="T3"/>
                  </a:cxn>
                  <a:cxn ang="0">
                    <a:pos x="T4" y="T5"/>
                  </a:cxn>
                  <a:cxn ang="0">
                    <a:pos x="T6" y="T7"/>
                  </a:cxn>
                </a:cxnLst>
                <a:rect l="0" t="0" r="r" b="b"/>
                <a:pathLst>
                  <a:path w="649" h="562">
                    <a:moveTo>
                      <a:pt x="648" y="367"/>
                    </a:moveTo>
                    <a:lnTo>
                      <a:pt x="0" y="0"/>
                    </a:lnTo>
                    <a:lnTo>
                      <a:pt x="324" y="561"/>
                    </a:lnTo>
                    <a:lnTo>
                      <a:pt x="648" y="3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5" name="Freeform 47"/>
              <p:cNvSpPr>
                <a:spLocks noChangeArrowheads="1"/>
              </p:cNvSpPr>
              <p:nvPr/>
            </p:nvSpPr>
            <p:spPr bwMode="auto">
              <a:xfrm>
                <a:off x="4381663" y="1088466"/>
                <a:ext cx="59739" cy="134810"/>
              </a:xfrm>
              <a:custGeom>
                <a:avLst/>
                <a:gdLst>
                  <a:gd name="T0" fmla="*/ 324 w 325"/>
                  <a:gd name="T1" fmla="*/ 0 h 735"/>
                  <a:gd name="T2" fmla="*/ 324 w 325"/>
                  <a:gd name="T3" fmla="*/ 0 h 735"/>
                  <a:gd name="T4" fmla="*/ 0 w 325"/>
                  <a:gd name="T5" fmla="*/ 561 h 735"/>
                  <a:gd name="T6" fmla="*/ 280 w 325"/>
                  <a:gd name="T7" fmla="*/ 734 h 735"/>
                  <a:gd name="T8" fmla="*/ 324 w 325"/>
                  <a:gd name="T9" fmla="*/ 582 h 735"/>
                  <a:gd name="T10" fmla="*/ 324 w 325"/>
                  <a:gd name="T11" fmla="*/ 0 h 735"/>
                </a:gdLst>
                <a:ahLst/>
                <a:cxnLst>
                  <a:cxn ang="0">
                    <a:pos x="T0" y="T1"/>
                  </a:cxn>
                  <a:cxn ang="0">
                    <a:pos x="T2" y="T3"/>
                  </a:cxn>
                  <a:cxn ang="0">
                    <a:pos x="T4" y="T5"/>
                  </a:cxn>
                  <a:cxn ang="0">
                    <a:pos x="T6" y="T7"/>
                  </a:cxn>
                  <a:cxn ang="0">
                    <a:pos x="T8" y="T9"/>
                  </a:cxn>
                  <a:cxn ang="0">
                    <a:pos x="T10" y="T11"/>
                  </a:cxn>
                </a:cxnLst>
                <a:rect l="0" t="0" r="r" b="b"/>
                <a:pathLst>
                  <a:path w="325" h="735">
                    <a:moveTo>
                      <a:pt x="324" y="0"/>
                    </a:moveTo>
                    <a:lnTo>
                      <a:pt x="324" y="0"/>
                    </a:lnTo>
                    <a:cubicBezTo>
                      <a:pt x="0" y="561"/>
                      <a:pt x="0" y="561"/>
                      <a:pt x="0" y="561"/>
                    </a:cubicBezTo>
                    <a:cubicBezTo>
                      <a:pt x="280" y="734"/>
                      <a:pt x="280" y="734"/>
                      <a:pt x="280" y="734"/>
                    </a:cubicBezTo>
                    <a:cubicBezTo>
                      <a:pt x="302" y="669"/>
                      <a:pt x="324" y="626"/>
                      <a:pt x="324" y="582"/>
                    </a:cubicBezTo>
                    <a:lnTo>
                      <a:pt x="32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6" name="Freeform 48"/>
              <p:cNvSpPr>
                <a:spLocks noChangeArrowheads="1"/>
              </p:cNvSpPr>
              <p:nvPr/>
            </p:nvSpPr>
            <p:spPr bwMode="auto">
              <a:xfrm>
                <a:off x="4314658" y="1084430"/>
                <a:ext cx="118671" cy="102521"/>
              </a:xfrm>
              <a:custGeom>
                <a:avLst/>
                <a:gdLst>
                  <a:gd name="T0" fmla="*/ 0 w 648"/>
                  <a:gd name="T1" fmla="*/ 367 h 562"/>
                  <a:gd name="T2" fmla="*/ 323 w 648"/>
                  <a:gd name="T3" fmla="*/ 561 h 562"/>
                  <a:gd name="T4" fmla="*/ 647 w 648"/>
                  <a:gd name="T5" fmla="*/ 0 h 562"/>
                  <a:gd name="T6" fmla="*/ 0 w 648"/>
                  <a:gd name="T7" fmla="*/ 367 h 562"/>
                </a:gdLst>
                <a:ahLst/>
                <a:cxnLst>
                  <a:cxn ang="0">
                    <a:pos x="T0" y="T1"/>
                  </a:cxn>
                  <a:cxn ang="0">
                    <a:pos x="T2" y="T3"/>
                  </a:cxn>
                  <a:cxn ang="0">
                    <a:pos x="T4" y="T5"/>
                  </a:cxn>
                  <a:cxn ang="0">
                    <a:pos x="T6" y="T7"/>
                  </a:cxn>
                </a:cxnLst>
                <a:rect l="0" t="0" r="r" b="b"/>
                <a:pathLst>
                  <a:path w="648" h="562">
                    <a:moveTo>
                      <a:pt x="0" y="367"/>
                    </a:moveTo>
                    <a:lnTo>
                      <a:pt x="323" y="561"/>
                    </a:lnTo>
                    <a:lnTo>
                      <a:pt x="647" y="0"/>
                    </a:lnTo>
                    <a:lnTo>
                      <a:pt x="0" y="3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7" name="Freeform 49"/>
              <p:cNvSpPr>
                <a:spLocks noChangeArrowheads="1"/>
              </p:cNvSpPr>
              <p:nvPr/>
            </p:nvSpPr>
            <p:spPr bwMode="auto">
              <a:xfrm>
                <a:off x="4314658" y="1203095"/>
                <a:ext cx="110599" cy="102520"/>
              </a:xfrm>
              <a:custGeom>
                <a:avLst/>
                <a:gdLst>
                  <a:gd name="T0" fmla="*/ 604 w 605"/>
                  <a:gd name="T1" fmla="*/ 173 h 562"/>
                  <a:gd name="T2" fmla="*/ 604 w 605"/>
                  <a:gd name="T3" fmla="*/ 173 h 562"/>
                  <a:gd name="T4" fmla="*/ 323 w 605"/>
                  <a:gd name="T5" fmla="*/ 0 h 562"/>
                  <a:gd name="T6" fmla="*/ 0 w 605"/>
                  <a:gd name="T7" fmla="*/ 561 h 562"/>
                  <a:gd name="T8" fmla="*/ 518 w 605"/>
                  <a:gd name="T9" fmla="*/ 259 h 562"/>
                  <a:gd name="T10" fmla="*/ 604 w 605"/>
                  <a:gd name="T11" fmla="*/ 173 h 562"/>
                </a:gdLst>
                <a:ahLst/>
                <a:cxnLst>
                  <a:cxn ang="0">
                    <a:pos x="T0" y="T1"/>
                  </a:cxn>
                  <a:cxn ang="0">
                    <a:pos x="T2" y="T3"/>
                  </a:cxn>
                  <a:cxn ang="0">
                    <a:pos x="T4" y="T5"/>
                  </a:cxn>
                  <a:cxn ang="0">
                    <a:pos x="T6" y="T7"/>
                  </a:cxn>
                  <a:cxn ang="0">
                    <a:pos x="T8" y="T9"/>
                  </a:cxn>
                  <a:cxn ang="0">
                    <a:pos x="T10" y="T11"/>
                  </a:cxn>
                </a:cxnLst>
                <a:rect l="0" t="0" r="r" b="b"/>
                <a:pathLst>
                  <a:path w="605" h="562">
                    <a:moveTo>
                      <a:pt x="604" y="173"/>
                    </a:moveTo>
                    <a:lnTo>
                      <a:pt x="604" y="173"/>
                    </a:lnTo>
                    <a:cubicBezTo>
                      <a:pt x="323" y="0"/>
                      <a:pt x="323" y="0"/>
                      <a:pt x="323" y="0"/>
                    </a:cubicBezTo>
                    <a:cubicBezTo>
                      <a:pt x="0" y="561"/>
                      <a:pt x="0" y="561"/>
                      <a:pt x="0" y="561"/>
                    </a:cubicBezTo>
                    <a:cubicBezTo>
                      <a:pt x="518" y="259"/>
                      <a:pt x="518" y="259"/>
                      <a:pt x="518" y="259"/>
                    </a:cubicBezTo>
                    <a:cubicBezTo>
                      <a:pt x="539" y="238"/>
                      <a:pt x="582" y="215"/>
                      <a:pt x="604" y="17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8" name="Freeform 50"/>
              <p:cNvSpPr>
                <a:spLocks noChangeArrowheads="1"/>
              </p:cNvSpPr>
              <p:nvPr/>
            </p:nvSpPr>
            <p:spPr bwMode="auto">
              <a:xfrm>
                <a:off x="4306585" y="1167577"/>
                <a:ext cx="59739" cy="134003"/>
              </a:xfrm>
              <a:custGeom>
                <a:avLst/>
                <a:gdLst>
                  <a:gd name="T0" fmla="*/ 0 w 325"/>
                  <a:gd name="T1" fmla="*/ 733 h 734"/>
                  <a:gd name="T2" fmla="*/ 324 w 325"/>
                  <a:gd name="T3" fmla="*/ 172 h 734"/>
                  <a:gd name="T4" fmla="*/ 0 w 325"/>
                  <a:gd name="T5" fmla="*/ 0 h 734"/>
                  <a:gd name="T6" fmla="*/ 0 w 325"/>
                  <a:gd name="T7" fmla="*/ 733 h 734"/>
                </a:gdLst>
                <a:ahLst/>
                <a:cxnLst>
                  <a:cxn ang="0">
                    <a:pos x="T0" y="T1"/>
                  </a:cxn>
                  <a:cxn ang="0">
                    <a:pos x="T2" y="T3"/>
                  </a:cxn>
                  <a:cxn ang="0">
                    <a:pos x="T4" y="T5"/>
                  </a:cxn>
                  <a:cxn ang="0">
                    <a:pos x="T6" y="T7"/>
                  </a:cxn>
                </a:cxnLst>
                <a:rect l="0" t="0" r="r" b="b"/>
                <a:pathLst>
                  <a:path w="325" h="734">
                    <a:moveTo>
                      <a:pt x="0" y="733"/>
                    </a:moveTo>
                    <a:lnTo>
                      <a:pt x="324" y="172"/>
                    </a:lnTo>
                    <a:lnTo>
                      <a:pt x="0" y="0"/>
                    </a:lnTo>
                    <a:lnTo>
                      <a:pt x="0" y="73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9" name="Freeform 51"/>
              <p:cNvSpPr>
                <a:spLocks noChangeArrowheads="1"/>
              </p:cNvSpPr>
              <p:nvPr/>
            </p:nvSpPr>
            <p:spPr bwMode="auto">
              <a:xfrm>
                <a:off x="4321924" y="1262832"/>
                <a:ext cx="118671" cy="58929"/>
              </a:xfrm>
              <a:custGeom>
                <a:avLst/>
                <a:gdLst>
                  <a:gd name="T0" fmla="*/ 497 w 650"/>
                  <a:gd name="T1" fmla="*/ 43 h 324"/>
                  <a:gd name="T2" fmla="*/ 497 w 650"/>
                  <a:gd name="T3" fmla="*/ 43 h 324"/>
                  <a:gd name="T4" fmla="*/ 0 w 650"/>
                  <a:gd name="T5" fmla="*/ 323 h 324"/>
                  <a:gd name="T6" fmla="*/ 649 w 650"/>
                  <a:gd name="T7" fmla="*/ 323 h 324"/>
                  <a:gd name="T8" fmla="*/ 649 w 650"/>
                  <a:gd name="T9" fmla="*/ 0 h 324"/>
                  <a:gd name="T10" fmla="*/ 497 w 650"/>
                  <a:gd name="T11" fmla="*/ 43 h 324"/>
                </a:gdLst>
                <a:ahLst/>
                <a:cxnLst>
                  <a:cxn ang="0">
                    <a:pos x="T0" y="T1"/>
                  </a:cxn>
                  <a:cxn ang="0">
                    <a:pos x="T2" y="T3"/>
                  </a:cxn>
                  <a:cxn ang="0">
                    <a:pos x="T4" y="T5"/>
                  </a:cxn>
                  <a:cxn ang="0">
                    <a:pos x="T6" y="T7"/>
                  </a:cxn>
                  <a:cxn ang="0">
                    <a:pos x="T8" y="T9"/>
                  </a:cxn>
                  <a:cxn ang="0">
                    <a:pos x="T10" y="T11"/>
                  </a:cxn>
                </a:cxnLst>
                <a:rect l="0" t="0" r="r" b="b"/>
                <a:pathLst>
                  <a:path w="650" h="324">
                    <a:moveTo>
                      <a:pt x="497" y="43"/>
                    </a:moveTo>
                    <a:lnTo>
                      <a:pt x="497" y="43"/>
                    </a:lnTo>
                    <a:cubicBezTo>
                      <a:pt x="0" y="323"/>
                      <a:pt x="0" y="323"/>
                      <a:pt x="0" y="323"/>
                    </a:cubicBezTo>
                    <a:cubicBezTo>
                      <a:pt x="649" y="323"/>
                      <a:pt x="649" y="323"/>
                      <a:pt x="649" y="323"/>
                    </a:cubicBezTo>
                    <a:cubicBezTo>
                      <a:pt x="649" y="0"/>
                      <a:pt x="649" y="0"/>
                      <a:pt x="649" y="0"/>
                    </a:cubicBezTo>
                    <a:cubicBezTo>
                      <a:pt x="584" y="0"/>
                      <a:pt x="540" y="21"/>
                      <a:pt x="497" y="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80" name="Freeform 52"/>
              <p:cNvSpPr>
                <a:spLocks noChangeArrowheads="1"/>
              </p:cNvSpPr>
              <p:nvPr/>
            </p:nvSpPr>
            <p:spPr bwMode="auto">
              <a:xfrm>
                <a:off x="4321924" y="1329833"/>
                <a:ext cx="118671" cy="71038"/>
              </a:xfrm>
              <a:custGeom>
                <a:avLst/>
                <a:gdLst>
                  <a:gd name="T0" fmla="*/ 649 w 650"/>
                  <a:gd name="T1" fmla="*/ 0 h 389"/>
                  <a:gd name="T2" fmla="*/ 0 w 650"/>
                  <a:gd name="T3" fmla="*/ 0 h 389"/>
                  <a:gd name="T4" fmla="*/ 649 w 650"/>
                  <a:gd name="T5" fmla="*/ 388 h 389"/>
                  <a:gd name="T6" fmla="*/ 649 w 650"/>
                  <a:gd name="T7" fmla="*/ 0 h 389"/>
                </a:gdLst>
                <a:ahLst/>
                <a:cxnLst>
                  <a:cxn ang="0">
                    <a:pos x="T0" y="T1"/>
                  </a:cxn>
                  <a:cxn ang="0">
                    <a:pos x="T2" y="T3"/>
                  </a:cxn>
                  <a:cxn ang="0">
                    <a:pos x="T4" y="T5"/>
                  </a:cxn>
                  <a:cxn ang="0">
                    <a:pos x="T6" y="T7"/>
                  </a:cxn>
                </a:cxnLst>
                <a:rect l="0" t="0" r="r" b="b"/>
                <a:pathLst>
                  <a:path w="650" h="389">
                    <a:moveTo>
                      <a:pt x="649" y="0"/>
                    </a:moveTo>
                    <a:lnTo>
                      <a:pt x="0" y="0"/>
                    </a:lnTo>
                    <a:lnTo>
                      <a:pt x="649" y="388"/>
                    </a:lnTo>
                    <a:lnTo>
                      <a:pt x="649"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81" name="Freeform 53"/>
              <p:cNvSpPr>
                <a:spLocks noChangeArrowheads="1"/>
              </p:cNvSpPr>
              <p:nvPr/>
            </p:nvSpPr>
            <p:spPr bwMode="auto">
              <a:xfrm>
                <a:off x="4456740" y="1262832"/>
                <a:ext cx="118671" cy="58929"/>
              </a:xfrm>
              <a:custGeom>
                <a:avLst/>
                <a:gdLst>
                  <a:gd name="T0" fmla="*/ 0 w 649"/>
                  <a:gd name="T1" fmla="*/ 0 h 324"/>
                  <a:gd name="T2" fmla="*/ 0 w 649"/>
                  <a:gd name="T3" fmla="*/ 0 h 324"/>
                  <a:gd name="T4" fmla="*/ 0 w 649"/>
                  <a:gd name="T5" fmla="*/ 323 h 324"/>
                  <a:gd name="T6" fmla="*/ 648 w 649"/>
                  <a:gd name="T7" fmla="*/ 323 h 324"/>
                  <a:gd name="T8" fmla="*/ 151 w 649"/>
                  <a:gd name="T9" fmla="*/ 43 h 324"/>
                  <a:gd name="T10" fmla="*/ 0 w 649"/>
                  <a:gd name="T11" fmla="*/ 0 h 324"/>
                </a:gdLst>
                <a:ahLst/>
                <a:cxnLst>
                  <a:cxn ang="0">
                    <a:pos x="T0" y="T1"/>
                  </a:cxn>
                  <a:cxn ang="0">
                    <a:pos x="T2" y="T3"/>
                  </a:cxn>
                  <a:cxn ang="0">
                    <a:pos x="T4" y="T5"/>
                  </a:cxn>
                  <a:cxn ang="0">
                    <a:pos x="T6" y="T7"/>
                  </a:cxn>
                  <a:cxn ang="0">
                    <a:pos x="T8" y="T9"/>
                  </a:cxn>
                  <a:cxn ang="0">
                    <a:pos x="T10" y="T11"/>
                  </a:cxn>
                </a:cxnLst>
                <a:rect l="0" t="0" r="r" b="b"/>
                <a:pathLst>
                  <a:path w="649" h="324">
                    <a:moveTo>
                      <a:pt x="0" y="0"/>
                    </a:moveTo>
                    <a:lnTo>
                      <a:pt x="0" y="0"/>
                    </a:lnTo>
                    <a:cubicBezTo>
                      <a:pt x="0" y="323"/>
                      <a:pt x="0" y="323"/>
                      <a:pt x="0" y="323"/>
                    </a:cubicBezTo>
                    <a:cubicBezTo>
                      <a:pt x="648" y="323"/>
                      <a:pt x="648" y="323"/>
                      <a:pt x="648" y="323"/>
                    </a:cubicBezTo>
                    <a:cubicBezTo>
                      <a:pt x="151" y="43"/>
                      <a:pt x="151" y="43"/>
                      <a:pt x="151" y="43"/>
                    </a:cubicBezTo>
                    <a:cubicBezTo>
                      <a:pt x="108" y="21"/>
                      <a:pt x="43"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82" name="Freeform 54"/>
              <p:cNvSpPr>
                <a:spLocks noChangeArrowheads="1"/>
              </p:cNvSpPr>
              <p:nvPr/>
            </p:nvSpPr>
            <p:spPr bwMode="auto">
              <a:xfrm>
                <a:off x="4456740" y="1329833"/>
                <a:ext cx="118671" cy="71038"/>
              </a:xfrm>
              <a:custGeom>
                <a:avLst/>
                <a:gdLst>
                  <a:gd name="T0" fmla="*/ 648 w 649"/>
                  <a:gd name="T1" fmla="*/ 0 h 389"/>
                  <a:gd name="T2" fmla="*/ 0 w 649"/>
                  <a:gd name="T3" fmla="*/ 0 h 389"/>
                  <a:gd name="T4" fmla="*/ 0 w 649"/>
                  <a:gd name="T5" fmla="*/ 388 h 389"/>
                  <a:gd name="T6" fmla="*/ 648 w 649"/>
                  <a:gd name="T7" fmla="*/ 0 h 389"/>
                </a:gdLst>
                <a:ahLst/>
                <a:cxnLst>
                  <a:cxn ang="0">
                    <a:pos x="T0" y="T1"/>
                  </a:cxn>
                  <a:cxn ang="0">
                    <a:pos x="T2" y="T3"/>
                  </a:cxn>
                  <a:cxn ang="0">
                    <a:pos x="T4" y="T5"/>
                  </a:cxn>
                  <a:cxn ang="0">
                    <a:pos x="T6" y="T7"/>
                  </a:cxn>
                </a:cxnLst>
                <a:rect l="0" t="0" r="r" b="b"/>
                <a:pathLst>
                  <a:path w="649" h="389">
                    <a:moveTo>
                      <a:pt x="648" y="0"/>
                    </a:moveTo>
                    <a:lnTo>
                      <a:pt x="0" y="0"/>
                    </a:lnTo>
                    <a:lnTo>
                      <a:pt x="0" y="388"/>
                    </a:lnTo>
                    <a:lnTo>
                      <a:pt x="64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grpSp>
        <p:grpSp>
          <p:nvGrpSpPr>
            <p:cNvPr id="458" name="Group 457"/>
            <p:cNvGrpSpPr>
              <a:grpSpLocks noChangeAspect="1"/>
            </p:cNvGrpSpPr>
            <p:nvPr/>
          </p:nvGrpSpPr>
          <p:grpSpPr>
            <a:xfrm>
              <a:off x="1744753" y="1828800"/>
              <a:ext cx="411480" cy="457200"/>
              <a:chOff x="4306585" y="1084430"/>
              <a:chExt cx="284972" cy="316441"/>
            </a:xfrm>
            <a:grpFill/>
          </p:grpSpPr>
          <p:sp>
            <p:nvSpPr>
              <p:cNvPr id="459" name="Freeform 43"/>
              <p:cNvSpPr>
                <a:spLocks noChangeArrowheads="1"/>
              </p:cNvSpPr>
              <p:nvPr/>
            </p:nvSpPr>
            <p:spPr bwMode="auto">
              <a:xfrm>
                <a:off x="4468042" y="1203095"/>
                <a:ext cx="114635" cy="102520"/>
              </a:xfrm>
              <a:custGeom>
                <a:avLst/>
                <a:gdLst>
                  <a:gd name="T0" fmla="*/ 87 w 628"/>
                  <a:gd name="T1" fmla="*/ 259 h 562"/>
                  <a:gd name="T2" fmla="*/ 87 w 628"/>
                  <a:gd name="T3" fmla="*/ 259 h 562"/>
                  <a:gd name="T4" fmla="*/ 627 w 628"/>
                  <a:gd name="T5" fmla="*/ 561 h 562"/>
                  <a:gd name="T6" fmla="*/ 303 w 628"/>
                  <a:gd name="T7" fmla="*/ 0 h 562"/>
                  <a:gd name="T8" fmla="*/ 0 w 628"/>
                  <a:gd name="T9" fmla="*/ 173 h 562"/>
                  <a:gd name="T10" fmla="*/ 87 w 628"/>
                  <a:gd name="T11" fmla="*/ 259 h 562"/>
                </a:gdLst>
                <a:ahLst/>
                <a:cxnLst>
                  <a:cxn ang="0">
                    <a:pos x="T0" y="T1"/>
                  </a:cxn>
                  <a:cxn ang="0">
                    <a:pos x="T2" y="T3"/>
                  </a:cxn>
                  <a:cxn ang="0">
                    <a:pos x="T4" y="T5"/>
                  </a:cxn>
                  <a:cxn ang="0">
                    <a:pos x="T6" y="T7"/>
                  </a:cxn>
                  <a:cxn ang="0">
                    <a:pos x="T8" y="T9"/>
                  </a:cxn>
                  <a:cxn ang="0">
                    <a:pos x="T10" y="T11"/>
                  </a:cxn>
                </a:cxnLst>
                <a:rect l="0" t="0" r="r" b="b"/>
                <a:pathLst>
                  <a:path w="628" h="562">
                    <a:moveTo>
                      <a:pt x="87" y="259"/>
                    </a:moveTo>
                    <a:lnTo>
                      <a:pt x="87" y="259"/>
                    </a:lnTo>
                    <a:cubicBezTo>
                      <a:pt x="627" y="561"/>
                      <a:pt x="627" y="561"/>
                      <a:pt x="627" y="561"/>
                    </a:cubicBezTo>
                    <a:cubicBezTo>
                      <a:pt x="303" y="0"/>
                      <a:pt x="303" y="0"/>
                      <a:pt x="303" y="0"/>
                    </a:cubicBezTo>
                    <a:cubicBezTo>
                      <a:pt x="0" y="173"/>
                      <a:pt x="0" y="173"/>
                      <a:pt x="0" y="173"/>
                    </a:cubicBezTo>
                    <a:cubicBezTo>
                      <a:pt x="44" y="215"/>
                      <a:pt x="65" y="238"/>
                      <a:pt x="87" y="25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0" name="Freeform 44"/>
              <p:cNvSpPr>
                <a:spLocks noChangeArrowheads="1"/>
              </p:cNvSpPr>
              <p:nvPr/>
            </p:nvSpPr>
            <p:spPr bwMode="auto">
              <a:xfrm>
                <a:off x="4531818" y="1167577"/>
                <a:ext cx="59739" cy="134003"/>
              </a:xfrm>
              <a:custGeom>
                <a:avLst/>
                <a:gdLst>
                  <a:gd name="T0" fmla="*/ 0 w 325"/>
                  <a:gd name="T1" fmla="*/ 172 h 734"/>
                  <a:gd name="T2" fmla="*/ 324 w 325"/>
                  <a:gd name="T3" fmla="*/ 733 h 734"/>
                  <a:gd name="T4" fmla="*/ 324 w 325"/>
                  <a:gd name="T5" fmla="*/ 0 h 734"/>
                  <a:gd name="T6" fmla="*/ 0 w 325"/>
                  <a:gd name="T7" fmla="*/ 172 h 734"/>
                </a:gdLst>
                <a:ahLst/>
                <a:cxnLst>
                  <a:cxn ang="0">
                    <a:pos x="T0" y="T1"/>
                  </a:cxn>
                  <a:cxn ang="0">
                    <a:pos x="T2" y="T3"/>
                  </a:cxn>
                  <a:cxn ang="0">
                    <a:pos x="T4" y="T5"/>
                  </a:cxn>
                  <a:cxn ang="0">
                    <a:pos x="T6" y="T7"/>
                  </a:cxn>
                </a:cxnLst>
                <a:rect l="0" t="0" r="r" b="b"/>
                <a:pathLst>
                  <a:path w="325" h="734">
                    <a:moveTo>
                      <a:pt x="0" y="172"/>
                    </a:moveTo>
                    <a:lnTo>
                      <a:pt x="324" y="733"/>
                    </a:lnTo>
                    <a:lnTo>
                      <a:pt x="324" y="0"/>
                    </a:lnTo>
                    <a:lnTo>
                      <a:pt x="0" y="17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1" name="Freeform 45"/>
              <p:cNvSpPr>
                <a:spLocks noChangeArrowheads="1"/>
              </p:cNvSpPr>
              <p:nvPr/>
            </p:nvSpPr>
            <p:spPr bwMode="auto">
              <a:xfrm>
                <a:off x="4456740" y="1088466"/>
                <a:ext cx="59739" cy="134810"/>
              </a:xfrm>
              <a:custGeom>
                <a:avLst/>
                <a:gdLst>
                  <a:gd name="T0" fmla="*/ 324 w 325"/>
                  <a:gd name="T1" fmla="*/ 561 h 735"/>
                  <a:gd name="T2" fmla="*/ 324 w 325"/>
                  <a:gd name="T3" fmla="*/ 561 h 735"/>
                  <a:gd name="T4" fmla="*/ 0 w 325"/>
                  <a:gd name="T5" fmla="*/ 0 h 735"/>
                  <a:gd name="T6" fmla="*/ 0 w 325"/>
                  <a:gd name="T7" fmla="*/ 582 h 735"/>
                  <a:gd name="T8" fmla="*/ 21 w 325"/>
                  <a:gd name="T9" fmla="*/ 734 h 735"/>
                  <a:gd name="T10" fmla="*/ 324 w 325"/>
                  <a:gd name="T11" fmla="*/ 561 h 735"/>
                </a:gdLst>
                <a:ahLst/>
                <a:cxnLst>
                  <a:cxn ang="0">
                    <a:pos x="T0" y="T1"/>
                  </a:cxn>
                  <a:cxn ang="0">
                    <a:pos x="T2" y="T3"/>
                  </a:cxn>
                  <a:cxn ang="0">
                    <a:pos x="T4" y="T5"/>
                  </a:cxn>
                  <a:cxn ang="0">
                    <a:pos x="T6" y="T7"/>
                  </a:cxn>
                  <a:cxn ang="0">
                    <a:pos x="T8" y="T9"/>
                  </a:cxn>
                  <a:cxn ang="0">
                    <a:pos x="T10" y="T11"/>
                  </a:cxn>
                </a:cxnLst>
                <a:rect l="0" t="0" r="r" b="b"/>
                <a:pathLst>
                  <a:path w="325" h="735">
                    <a:moveTo>
                      <a:pt x="324" y="561"/>
                    </a:moveTo>
                    <a:lnTo>
                      <a:pt x="324" y="561"/>
                    </a:lnTo>
                    <a:cubicBezTo>
                      <a:pt x="0" y="0"/>
                      <a:pt x="0" y="0"/>
                      <a:pt x="0" y="0"/>
                    </a:cubicBezTo>
                    <a:cubicBezTo>
                      <a:pt x="0" y="582"/>
                      <a:pt x="0" y="582"/>
                      <a:pt x="0" y="582"/>
                    </a:cubicBezTo>
                    <a:cubicBezTo>
                      <a:pt x="0" y="626"/>
                      <a:pt x="0" y="669"/>
                      <a:pt x="21" y="734"/>
                    </a:cubicBezTo>
                    <a:lnTo>
                      <a:pt x="324" y="5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2" name="Freeform 46"/>
              <p:cNvSpPr>
                <a:spLocks noChangeArrowheads="1"/>
              </p:cNvSpPr>
              <p:nvPr/>
            </p:nvSpPr>
            <p:spPr bwMode="auto">
              <a:xfrm>
                <a:off x="4464813" y="1084430"/>
                <a:ext cx="118671" cy="102521"/>
              </a:xfrm>
              <a:custGeom>
                <a:avLst/>
                <a:gdLst>
                  <a:gd name="T0" fmla="*/ 648 w 649"/>
                  <a:gd name="T1" fmla="*/ 367 h 562"/>
                  <a:gd name="T2" fmla="*/ 0 w 649"/>
                  <a:gd name="T3" fmla="*/ 0 h 562"/>
                  <a:gd name="T4" fmla="*/ 324 w 649"/>
                  <a:gd name="T5" fmla="*/ 561 h 562"/>
                  <a:gd name="T6" fmla="*/ 648 w 649"/>
                  <a:gd name="T7" fmla="*/ 367 h 562"/>
                </a:gdLst>
                <a:ahLst/>
                <a:cxnLst>
                  <a:cxn ang="0">
                    <a:pos x="T0" y="T1"/>
                  </a:cxn>
                  <a:cxn ang="0">
                    <a:pos x="T2" y="T3"/>
                  </a:cxn>
                  <a:cxn ang="0">
                    <a:pos x="T4" y="T5"/>
                  </a:cxn>
                  <a:cxn ang="0">
                    <a:pos x="T6" y="T7"/>
                  </a:cxn>
                </a:cxnLst>
                <a:rect l="0" t="0" r="r" b="b"/>
                <a:pathLst>
                  <a:path w="649" h="562">
                    <a:moveTo>
                      <a:pt x="648" y="367"/>
                    </a:moveTo>
                    <a:lnTo>
                      <a:pt x="0" y="0"/>
                    </a:lnTo>
                    <a:lnTo>
                      <a:pt x="324" y="561"/>
                    </a:lnTo>
                    <a:lnTo>
                      <a:pt x="648" y="3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3" name="Freeform 47"/>
              <p:cNvSpPr>
                <a:spLocks noChangeArrowheads="1"/>
              </p:cNvSpPr>
              <p:nvPr/>
            </p:nvSpPr>
            <p:spPr bwMode="auto">
              <a:xfrm>
                <a:off x="4381663" y="1088466"/>
                <a:ext cx="59739" cy="134810"/>
              </a:xfrm>
              <a:custGeom>
                <a:avLst/>
                <a:gdLst>
                  <a:gd name="T0" fmla="*/ 324 w 325"/>
                  <a:gd name="T1" fmla="*/ 0 h 735"/>
                  <a:gd name="T2" fmla="*/ 324 w 325"/>
                  <a:gd name="T3" fmla="*/ 0 h 735"/>
                  <a:gd name="T4" fmla="*/ 0 w 325"/>
                  <a:gd name="T5" fmla="*/ 561 h 735"/>
                  <a:gd name="T6" fmla="*/ 280 w 325"/>
                  <a:gd name="T7" fmla="*/ 734 h 735"/>
                  <a:gd name="T8" fmla="*/ 324 w 325"/>
                  <a:gd name="T9" fmla="*/ 582 h 735"/>
                  <a:gd name="T10" fmla="*/ 324 w 325"/>
                  <a:gd name="T11" fmla="*/ 0 h 735"/>
                </a:gdLst>
                <a:ahLst/>
                <a:cxnLst>
                  <a:cxn ang="0">
                    <a:pos x="T0" y="T1"/>
                  </a:cxn>
                  <a:cxn ang="0">
                    <a:pos x="T2" y="T3"/>
                  </a:cxn>
                  <a:cxn ang="0">
                    <a:pos x="T4" y="T5"/>
                  </a:cxn>
                  <a:cxn ang="0">
                    <a:pos x="T6" y="T7"/>
                  </a:cxn>
                  <a:cxn ang="0">
                    <a:pos x="T8" y="T9"/>
                  </a:cxn>
                  <a:cxn ang="0">
                    <a:pos x="T10" y="T11"/>
                  </a:cxn>
                </a:cxnLst>
                <a:rect l="0" t="0" r="r" b="b"/>
                <a:pathLst>
                  <a:path w="325" h="735">
                    <a:moveTo>
                      <a:pt x="324" y="0"/>
                    </a:moveTo>
                    <a:lnTo>
                      <a:pt x="324" y="0"/>
                    </a:lnTo>
                    <a:cubicBezTo>
                      <a:pt x="0" y="561"/>
                      <a:pt x="0" y="561"/>
                      <a:pt x="0" y="561"/>
                    </a:cubicBezTo>
                    <a:cubicBezTo>
                      <a:pt x="280" y="734"/>
                      <a:pt x="280" y="734"/>
                      <a:pt x="280" y="734"/>
                    </a:cubicBezTo>
                    <a:cubicBezTo>
                      <a:pt x="302" y="669"/>
                      <a:pt x="324" y="626"/>
                      <a:pt x="324" y="582"/>
                    </a:cubicBezTo>
                    <a:lnTo>
                      <a:pt x="32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4" name="Freeform 48"/>
              <p:cNvSpPr>
                <a:spLocks noChangeArrowheads="1"/>
              </p:cNvSpPr>
              <p:nvPr/>
            </p:nvSpPr>
            <p:spPr bwMode="auto">
              <a:xfrm>
                <a:off x="4314658" y="1084430"/>
                <a:ext cx="118671" cy="102521"/>
              </a:xfrm>
              <a:custGeom>
                <a:avLst/>
                <a:gdLst>
                  <a:gd name="T0" fmla="*/ 0 w 648"/>
                  <a:gd name="T1" fmla="*/ 367 h 562"/>
                  <a:gd name="T2" fmla="*/ 323 w 648"/>
                  <a:gd name="T3" fmla="*/ 561 h 562"/>
                  <a:gd name="T4" fmla="*/ 647 w 648"/>
                  <a:gd name="T5" fmla="*/ 0 h 562"/>
                  <a:gd name="T6" fmla="*/ 0 w 648"/>
                  <a:gd name="T7" fmla="*/ 367 h 562"/>
                </a:gdLst>
                <a:ahLst/>
                <a:cxnLst>
                  <a:cxn ang="0">
                    <a:pos x="T0" y="T1"/>
                  </a:cxn>
                  <a:cxn ang="0">
                    <a:pos x="T2" y="T3"/>
                  </a:cxn>
                  <a:cxn ang="0">
                    <a:pos x="T4" y="T5"/>
                  </a:cxn>
                  <a:cxn ang="0">
                    <a:pos x="T6" y="T7"/>
                  </a:cxn>
                </a:cxnLst>
                <a:rect l="0" t="0" r="r" b="b"/>
                <a:pathLst>
                  <a:path w="648" h="562">
                    <a:moveTo>
                      <a:pt x="0" y="367"/>
                    </a:moveTo>
                    <a:lnTo>
                      <a:pt x="323" y="561"/>
                    </a:lnTo>
                    <a:lnTo>
                      <a:pt x="647" y="0"/>
                    </a:lnTo>
                    <a:lnTo>
                      <a:pt x="0" y="3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5" name="Freeform 49"/>
              <p:cNvSpPr>
                <a:spLocks noChangeArrowheads="1"/>
              </p:cNvSpPr>
              <p:nvPr/>
            </p:nvSpPr>
            <p:spPr bwMode="auto">
              <a:xfrm>
                <a:off x="4314658" y="1203095"/>
                <a:ext cx="110599" cy="102520"/>
              </a:xfrm>
              <a:custGeom>
                <a:avLst/>
                <a:gdLst>
                  <a:gd name="T0" fmla="*/ 604 w 605"/>
                  <a:gd name="T1" fmla="*/ 173 h 562"/>
                  <a:gd name="T2" fmla="*/ 604 w 605"/>
                  <a:gd name="T3" fmla="*/ 173 h 562"/>
                  <a:gd name="T4" fmla="*/ 323 w 605"/>
                  <a:gd name="T5" fmla="*/ 0 h 562"/>
                  <a:gd name="T6" fmla="*/ 0 w 605"/>
                  <a:gd name="T7" fmla="*/ 561 h 562"/>
                  <a:gd name="T8" fmla="*/ 518 w 605"/>
                  <a:gd name="T9" fmla="*/ 259 h 562"/>
                  <a:gd name="T10" fmla="*/ 604 w 605"/>
                  <a:gd name="T11" fmla="*/ 173 h 562"/>
                </a:gdLst>
                <a:ahLst/>
                <a:cxnLst>
                  <a:cxn ang="0">
                    <a:pos x="T0" y="T1"/>
                  </a:cxn>
                  <a:cxn ang="0">
                    <a:pos x="T2" y="T3"/>
                  </a:cxn>
                  <a:cxn ang="0">
                    <a:pos x="T4" y="T5"/>
                  </a:cxn>
                  <a:cxn ang="0">
                    <a:pos x="T6" y="T7"/>
                  </a:cxn>
                  <a:cxn ang="0">
                    <a:pos x="T8" y="T9"/>
                  </a:cxn>
                  <a:cxn ang="0">
                    <a:pos x="T10" y="T11"/>
                  </a:cxn>
                </a:cxnLst>
                <a:rect l="0" t="0" r="r" b="b"/>
                <a:pathLst>
                  <a:path w="605" h="562">
                    <a:moveTo>
                      <a:pt x="604" y="173"/>
                    </a:moveTo>
                    <a:lnTo>
                      <a:pt x="604" y="173"/>
                    </a:lnTo>
                    <a:cubicBezTo>
                      <a:pt x="323" y="0"/>
                      <a:pt x="323" y="0"/>
                      <a:pt x="323" y="0"/>
                    </a:cubicBezTo>
                    <a:cubicBezTo>
                      <a:pt x="0" y="561"/>
                      <a:pt x="0" y="561"/>
                      <a:pt x="0" y="561"/>
                    </a:cubicBezTo>
                    <a:cubicBezTo>
                      <a:pt x="518" y="259"/>
                      <a:pt x="518" y="259"/>
                      <a:pt x="518" y="259"/>
                    </a:cubicBezTo>
                    <a:cubicBezTo>
                      <a:pt x="539" y="238"/>
                      <a:pt x="582" y="215"/>
                      <a:pt x="604" y="17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6" name="Freeform 50"/>
              <p:cNvSpPr>
                <a:spLocks noChangeArrowheads="1"/>
              </p:cNvSpPr>
              <p:nvPr/>
            </p:nvSpPr>
            <p:spPr bwMode="auto">
              <a:xfrm>
                <a:off x="4306585" y="1167577"/>
                <a:ext cx="59739" cy="134003"/>
              </a:xfrm>
              <a:custGeom>
                <a:avLst/>
                <a:gdLst>
                  <a:gd name="T0" fmla="*/ 0 w 325"/>
                  <a:gd name="T1" fmla="*/ 733 h 734"/>
                  <a:gd name="T2" fmla="*/ 324 w 325"/>
                  <a:gd name="T3" fmla="*/ 172 h 734"/>
                  <a:gd name="T4" fmla="*/ 0 w 325"/>
                  <a:gd name="T5" fmla="*/ 0 h 734"/>
                  <a:gd name="T6" fmla="*/ 0 w 325"/>
                  <a:gd name="T7" fmla="*/ 733 h 734"/>
                </a:gdLst>
                <a:ahLst/>
                <a:cxnLst>
                  <a:cxn ang="0">
                    <a:pos x="T0" y="T1"/>
                  </a:cxn>
                  <a:cxn ang="0">
                    <a:pos x="T2" y="T3"/>
                  </a:cxn>
                  <a:cxn ang="0">
                    <a:pos x="T4" y="T5"/>
                  </a:cxn>
                  <a:cxn ang="0">
                    <a:pos x="T6" y="T7"/>
                  </a:cxn>
                </a:cxnLst>
                <a:rect l="0" t="0" r="r" b="b"/>
                <a:pathLst>
                  <a:path w="325" h="734">
                    <a:moveTo>
                      <a:pt x="0" y="733"/>
                    </a:moveTo>
                    <a:lnTo>
                      <a:pt x="324" y="172"/>
                    </a:lnTo>
                    <a:lnTo>
                      <a:pt x="0" y="0"/>
                    </a:lnTo>
                    <a:lnTo>
                      <a:pt x="0" y="73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7" name="Freeform 51"/>
              <p:cNvSpPr>
                <a:spLocks noChangeArrowheads="1"/>
              </p:cNvSpPr>
              <p:nvPr/>
            </p:nvSpPr>
            <p:spPr bwMode="auto">
              <a:xfrm>
                <a:off x="4321924" y="1262832"/>
                <a:ext cx="118671" cy="58929"/>
              </a:xfrm>
              <a:custGeom>
                <a:avLst/>
                <a:gdLst>
                  <a:gd name="T0" fmla="*/ 497 w 650"/>
                  <a:gd name="T1" fmla="*/ 43 h 324"/>
                  <a:gd name="T2" fmla="*/ 497 w 650"/>
                  <a:gd name="T3" fmla="*/ 43 h 324"/>
                  <a:gd name="T4" fmla="*/ 0 w 650"/>
                  <a:gd name="T5" fmla="*/ 323 h 324"/>
                  <a:gd name="T6" fmla="*/ 649 w 650"/>
                  <a:gd name="T7" fmla="*/ 323 h 324"/>
                  <a:gd name="T8" fmla="*/ 649 w 650"/>
                  <a:gd name="T9" fmla="*/ 0 h 324"/>
                  <a:gd name="T10" fmla="*/ 497 w 650"/>
                  <a:gd name="T11" fmla="*/ 43 h 324"/>
                </a:gdLst>
                <a:ahLst/>
                <a:cxnLst>
                  <a:cxn ang="0">
                    <a:pos x="T0" y="T1"/>
                  </a:cxn>
                  <a:cxn ang="0">
                    <a:pos x="T2" y="T3"/>
                  </a:cxn>
                  <a:cxn ang="0">
                    <a:pos x="T4" y="T5"/>
                  </a:cxn>
                  <a:cxn ang="0">
                    <a:pos x="T6" y="T7"/>
                  </a:cxn>
                  <a:cxn ang="0">
                    <a:pos x="T8" y="T9"/>
                  </a:cxn>
                  <a:cxn ang="0">
                    <a:pos x="T10" y="T11"/>
                  </a:cxn>
                </a:cxnLst>
                <a:rect l="0" t="0" r="r" b="b"/>
                <a:pathLst>
                  <a:path w="650" h="324">
                    <a:moveTo>
                      <a:pt x="497" y="43"/>
                    </a:moveTo>
                    <a:lnTo>
                      <a:pt x="497" y="43"/>
                    </a:lnTo>
                    <a:cubicBezTo>
                      <a:pt x="0" y="323"/>
                      <a:pt x="0" y="323"/>
                      <a:pt x="0" y="323"/>
                    </a:cubicBezTo>
                    <a:cubicBezTo>
                      <a:pt x="649" y="323"/>
                      <a:pt x="649" y="323"/>
                      <a:pt x="649" y="323"/>
                    </a:cubicBezTo>
                    <a:cubicBezTo>
                      <a:pt x="649" y="0"/>
                      <a:pt x="649" y="0"/>
                      <a:pt x="649" y="0"/>
                    </a:cubicBezTo>
                    <a:cubicBezTo>
                      <a:pt x="584" y="0"/>
                      <a:pt x="540" y="21"/>
                      <a:pt x="497" y="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8" name="Freeform 52"/>
              <p:cNvSpPr>
                <a:spLocks noChangeArrowheads="1"/>
              </p:cNvSpPr>
              <p:nvPr/>
            </p:nvSpPr>
            <p:spPr bwMode="auto">
              <a:xfrm>
                <a:off x="4321924" y="1329833"/>
                <a:ext cx="118671" cy="71038"/>
              </a:xfrm>
              <a:custGeom>
                <a:avLst/>
                <a:gdLst>
                  <a:gd name="T0" fmla="*/ 649 w 650"/>
                  <a:gd name="T1" fmla="*/ 0 h 389"/>
                  <a:gd name="T2" fmla="*/ 0 w 650"/>
                  <a:gd name="T3" fmla="*/ 0 h 389"/>
                  <a:gd name="T4" fmla="*/ 649 w 650"/>
                  <a:gd name="T5" fmla="*/ 388 h 389"/>
                  <a:gd name="T6" fmla="*/ 649 w 650"/>
                  <a:gd name="T7" fmla="*/ 0 h 389"/>
                </a:gdLst>
                <a:ahLst/>
                <a:cxnLst>
                  <a:cxn ang="0">
                    <a:pos x="T0" y="T1"/>
                  </a:cxn>
                  <a:cxn ang="0">
                    <a:pos x="T2" y="T3"/>
                  </a:cxn>
                  <a:cxn ang="0">
                    <a:pos x="T4" y="T5"/>
                  </a:cxn>
                  <a:cxn ang="0">
                    <a:pos x="T6" y="T7"/>
                  </a:cxn>
                </a:cxnLst>
                <a:rect l="0" t="0" r="r" b="b"/>
                <a:pathLst>
                  <a:path w="650" h="389">
                    <a:moveTo>
                      <a:pt x="649" y="0"/>
                    </a:moveTo>
                    <a:lnTo>
                      <a:pt x="0" y="0"/>
                    </a:lnTo>
                    <a:lnTo>
                      <a:pt x="649" y="388"/>
                    </a:lnTo>
                    <a:lnTo>
                      <a:pt x="649"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69" name="Freeform 53"/>
              <p:cNvSpPr>
                <a:spLocks noChangeArrowheads="1"/>
              </p:cNvSpPr>
              <p:nvPr/>
            </p:nvSpPr>
            <p:spPr bwMode="auto">
              <a:xfrm>
                <a:off x="4456740" y="1262832"/>
                <a:ext cx="118671" cy="58929"/>
              </a:xfrm>
              <a:custGeom>
                <a:avLst/>
                <a:gdLst>
                  <a:gd name="T0" fmla="*/ 0 w 649"/>
                  <a:gd name="T1" fmla="*/ 0 h 324"/>
                  <a:gd name="T2" fmla="*/ 0 w 649"/>
                  <a:gd name="T3" fmla="*/ 0 h 324"/>
                  <a:gd name="T4" fmla="*/ 0 w 649"/>
                  <a:gd name="T5" fmla="*/ 323 h 324"/>
                  <a:gd name="T6" fmla="*/ 648 w 649"/>
                  <a:gd name="T7" fmla="*/ 323 h 324"/>
                  <a:gd name="T8" fmla="*/ 151 w 649"/>
                  <a:gd name="T9" fmla="*/ 43 h 324"/>
                  <a:gd name="T10" fmla="*/ 0 w 649"/>
                  <a:gd name="T11" fmla="*/ 0 h 324"/>
                </a:gdLst>
                <a:ahLst/>
                <a:cxnLst>
                  <a:cxn ang="0">
                    <a:pos x="T0" y="T1"/>
                  </a:cxn>
                  <a:cxn ang="0">
                    <a:pos x="T2" y="T3"/>
                  </a:cxn>
                  <a:cxn ang="0">
                    <a:pos x="T4" y="T5"/>
                  </a:cxn>
                  <a:cxn ang="0">
                    <a:pos x="T6" y="T7"/>
                  </a:cxn>
                  <a:cxn ang="0">
                    <a:pos x="T8" y="T9"/>
                  </a:cxn>
                  <a:cxn ang="0">
                    <a:pos x="T10" y="T11"/>
                  </a:cxn>
                </a:cxnLst>
                <a:rect l="0" t="0" r="r" b="b"/>
                <a:pathLst>
                  <a:path w="649" h="324">
                    <a:moveTo>
                      <a:pt x="0" y="0"/>
                    </a:moveTo>
                    <a:lnTo>
                      <a:pt x="0" y="0"/>
                    </a:lnTo>
                    <a:cubicBezTo>
                      <a:pt x="0" y="323"/>
                      <a:pt x="0" y="323"/>
                      <a:pt x="0" y="323"/>
                    </a:cubicBezTo>
                    <a:cubicBezTo>
                      <a:pt x="648" y="323"/>
                      <a:pt x="648" y="323"/>
                      <a:pt x="648" y="323"/>
                    </a:cubicBezTo>
                    <a:cubicBezTo>
                      <a:pt x="151" y="43"/>
                      <a:pt x="151" y="43"/>
                      <a:pt x="151" y="43"/>
                    </a:cubicBezTo>
                    <a:cubicBezTo>
                      <a:pt x="108" y="21"/>
                      <a:pt x="43"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470" name="Freeform 54"/>
              <p:cNvSpPr>
                <a:spLocks noChangeArrowheads="1"/>
              </p:cNvSpPr>
              <p:nvPr/>
            </p:nvSpPr>
            <p:spPr bwMode="auto">
              <a:xfrm>
                <a:off x="4456740" y="1329833"/>
                <a:ext cx="118671" cy="71038"/>
              </a:xfrm>
              <a:custGeom>
                <a:avLst/>
                <a:gdLst>
                  <a:gd name="T0" fmla="*/ 648 w 649"/>
                  <a:gd name="T1" fmla="*/ 0 h 389"/>
                  <a:gd name="T2" fmla="*/ 0 w 649"/>
                  <a:gd name="T3" fmla="*/ 0 h 389"/>
                  <a:gd name="T4" fmla="*/ 0 w 649"/>
                  <a:gd name="T5" fmla="*/ 388 h 389"/>
                  <a:gd name="T6" fmla="*/ 648 w 649"/>
                  <a:gd name="T7" fmla="*/ 0 h 389"/>
                </a:gdLst>
                <a:ahLst/>
                <a:cxnLst>
                  <a:cxn ang="0">
                    <a:pos x="T0" y="T1"/>
                  </a:cxn>
                  <a:cxn ang="0">
                    <a:pos x="T2" y="T3"/>
                  </a:cxn>
                  <a:cxn ang="0">
                    <a:pos x="T4" y="T5"/>
                  </a:cxn>
                  <a:cxn ang="0">
                    <a:pos x="T6" y="T7"/>
                  </a:cxn>
                </a:cxnLst>
                <a:rect l="0" t="0" r="r" b="b"/>
                <a:pathLst>
                  <a:path w="649" h="389">
                    <a:moveTo>
                      <a:pt x="648" y="0"/>
                    </a:moveTo>
                    <a:lnTo>
                      <a:pt x="0" y="0"/>
                    </a:lnTo>
                    <a:lnTo>
                      <a:pt x="0" y="388"/>
                    </a:lnTo>
                    <a:lnTo>
                      <a:pt x="64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grpSp>
      </p:grpSp>
      <p:grpSp>
        <p:nvGrpSpPr>
          <p:cNvPr id="531" name="Group 530"/>
          <p:cNvGrpSpPr>
            <a:grpSpLocks noChangeAspect="1"/>
          </p:cNvGrpSpPr>
          <p:nvPr/>
        </p:nvGrpSpPr>
        <p:grpSpPr>
          <a:xfrm>
            <a:off x="1244999" y="4423418"/>
            <a:ext cx="1557566" cy="909566"/>
            <a:chOff x="1243732" y="1606738"/>
            <a:chExt cx="6298480" cy="3678095"/>
          </a:xfrm>
          <a:solidFill>
            <a:schemeClr val="tx2"/>
          </a:solidFill>
        </p:grpSpPr>
        <p:grpSp>
          <p:nvGrpSpPr>
            <p:cNvPr id="532" name="Group 92"/>
            <p:cNvGrpSpPr>
              <a:grpSpLocks noChangeAspect="1"/>
            </p:cNvGrpSpPr>
            <p:nvPr/>
          </p:nvGrpSpPr>
          <p:grpSpPr bwMode="auto">
            <a:xfrm>
              <a:off x="1243732" y="1606738"/>
              <a:ext cx="6298480" cy="3678095"/>
              <a:chOff x="-2674" y="1279"/>
              <a:chExt cx="2769" cy="1617"/>
            </a:xfrm>
            <a:grpFill/>
          </p:grpSpPr>
          <p:sp>
            <p:nvSpPr>
              <p:cNvPr id="548" name="Freeform 113"/>
              <p:cNvSpPr>
                <a:spLocks noEditPoints="1"/>
              </p:cNvSpPr>
              <p:nvPr/>
            </p:nvSpPr>
            <p:spPr bwMode="auto">
              <a:xfrm>
                <a:off x="-2674" y="1279"/>
                <a:ext cx="619" cy="537"/>
              </a:xfrm>
              <a:custGeom>
                <a:avLst/>
                <a:gdLst>
                  <a:gd name="T0" fmla="*/ 208 w 262"/>
                  <a:gd name="T1" fmla="*/ 201 h 240"/>
                  <a:gd name="T2" fmla="*/ 234 w 262"/>
                  <a:gd name="T3" fmla="*/ 155 h 240"/>
                  <a:gd name="T4" fmla="*/ 255 w 262"/>
                  <a:gd name="T5" fmla="*/ 171 h 240"/>
                  <a:gd name="T6" fmla="*/ 262 w 262"/>
                  <a:gd name="T7" fmla="*/ 162 h 240"/>
                  <a:gd name="T8" fmla="*/ 241 w 262"/>
                  <a:gd name="T9" fmla="*/ 145 h 240"/>
                  <a:gd name="T10" fmla="*/ 236 w 262"/>
                  <a:gd name="T11" fmla="*/ 151 h 240"/>
                  <a:gd name="T12" fmla="*/ 239 w 262"/>
                  <a:gd name="T13" fmla="*/ 116 h 240"/>
                  <a:gd name="T14" fmla="*/ 116 w 262"/>
                  <a:gd name="T15" fmla="*/ 3 h 240"/>
                  <a:gd name="T16" fmla="*/ 3 w 262"/>
                  <a:gd name="T17" fmla="*/ 126 h 240"/>
                  <a:gd name="T18" fmla="*/ 121 w 262"/>
                  <a:gd name="T19" fmla="*/ 240 h 240"/>
                  <a:gd name="T20" fmla="*/ 126 w 262"/>
                  <a:gd name="T21" fmla="*/ 240 h 240"/>
                  <a:gd name="T22" fmla="*/ 208 w 262"/>
                  <a:gd name="T23" fmla="*/ 201 h 240"/>
                  <a:gd name="T24" fmla="*/ 127 w 262"/>
                  <a:gd name="T25" fmla="*/ 227 h 240"/>
                  <a:gd name="T26" fmla="*/ 135 w 262"/>
                  <a:gd name="T27" fmla="*/ 222 h 240"/>
                  <a:gd name="T28" fmla="*/ 118 w 262"/>
                  <a:gd name="T29" fmla="*/ 200 h 240"/>
                  <a:gd name="T30" fmla="*/ 109 w 262"/>
                  <a:gd name="T31" fmla="*/ 207 h 240"/>
                  <a:gd name="T32" fmla="*/ 124 w 262"/>
                  <a:gd name="T33" fmla="*/ 228 h 240"/>
                  <a:gd name="T34" fmla="*/ 15 w 262"/>
                  <a:gd name="T35" fmla="*/ 126 h 240"/>
                  <a:gd name="T36" fmla="*/ 117 w 262"/>
                  <a:gd name="T37" fmla="*/ 15 h 240"/>
                  <a:gd name="T38" fmla="*/ 121 w 262"/>
                  <a:gd name="T39" fmla="*/ 15 h 240"/>
                  <a:gd name="T40" fmla="*/ 227 w 262"/>
                  <a:gd name="T41" fmla="*/ 117 h 240"/>
                  <a:gd name="T42" fmla="*/ 199 w 262"/>
                  <a:gd name="T43" fmla="*/ 193 h 240"/>
                  <a:gd name="T44" fmla="*/ 127 w 262"/>
                  <a:gd name="T45" fmla="*/ 22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40">
                    <a:moveTo>
                      <a:pt x="208" y="201"/>
                    </a:moveTo>
                    <a:cubicBezTo>
                      <a:pt x="221" y="188"/>
                      <a:pt x="229" y="172"/>
                      <a:pt x="234" y="155"/>
                    </a:cubicBezTo>
                    <a:cubicBezTo>
                      <a:pt x="255" y="171"/>
                      <a:pt x="255" y="171"/>
                      <a:pt x="255" y="171"/>
                    </a:cubicBezTo>
                    <a:cubicBezTo>
                      <a:pt x="262" y="162"/>
                      <a:pt x="262" y="162"/>
                      <a:pt x="262" y="162"/>
                    </a:cubicBezTo>
                    <a:cubicBezTo>
                      <a:pt x="241" y="145"/>
                      <a:pt x="241" y="145"/>
                      <a:pt x="241" y="145"/>
                    </a:cubicBezTo>
                    <a:cubicBezTo>
                      <a:pt x="236" y="151"/>
                      <a:pt x="236" y="151"/>
                      <a:pt x="236" y="151"/>
                    </a:cubicBezTo>
                    <a:cubicBezTo>
                      <a:pt x="238" y="140"/>
                      <a:pt x="240" y="128"/>
                      <a:pt x="239" y="116"/>
                    </a:cubicBezTo>
                    <a:cubicBezTo>
                      <a:pt x="237" y="51"/>
                      <a:pt x="182" y="0"/>
                      <a:pt x="116" y="3"/>
                    </a:cubicBezTo>
                    <a:cubicBezTo>
                      <a:pt x="51" y="6"/>
                      <a:pt x="0" y="61"/>
                      <a:pt x="3" y="126"/>
                    </a:cubicBezTo>
                    <a:cubicBezTo>
                      <a:pt x="5" y="190"/>
                      <a:pt x="57" y="240"/>
                      <a:pt x="121" y="240"/>
                    </a:cubicBezTo>
                    <a:cubicBezTo>
                      <a:pt x="123" y="240"/>
                      <a:pt x="124" y="240"/>
                      <a:pt x="126" y="240"/>
                    </a:cubicBezTo>
                    <a:cubicBezTo>
                      <a:pt x="158" y="238"/>
                      <a:pt x="187" y="225"/>
                      <a:pt x="208" y="201"/>
                    </a:cubicBezTo>
                    <a:close/>
                    <a:moveTo>
                      <a:pt x="127" y="227"/>
                    </a:moveTo>
                    <a:cubicBezTo>
                      <a:pt x="135" y="222"/>
                      <a:pt x="135" y="222"/>
                      <a:pt x="135" y="222"/>
                    </a:cubicBezTo>
                    <a:cubicBezTo>
                      <a:pt x="118" y="200"/>
                      <a:pt x="118" y="200"/>
                      <a:pt x="118" y="200"/>
                    </a:cubicBezTo>
                    <a:cubicBezTo>
                      <a:pt x="109" y="207"/>
                      <a:pt x="109" y="207"/>
                      <a:pt x="109" y="207"/>
                    </a:cubicBezTo>
                    <a:cubicBezTo>
                      <a:pt x="124" y="228"/>
                      <a:pt x="124" y="228"/>
                      <a:pt x="124" y="228"/>
                    </a:cubicBezTo>
                    <a:cubicBezTo>
                      <a:pt x="66" y="230"/>
                      <a:pt x="17" y="184"/>
                      <a:pt x="15" y="126"/>
                    </a:cubicBezTo>
                    <a:cubicBezTo>
                      <a:pt x="12" y="67"/>
                      <a:pt x="58" y="17"/>
                      <a:pt x="117" y="15"/>
                    </a:cubicBezTo>
                    <a:cubicBezTo>
                      <a:pt x="118" y="15"/>
                      <a:pt x="120" y="15"/>
                      <a:pt x="121" y="15"/>
                    </a:cubicBezTo>
                    <a:cubicBezTo>
                      <a:pt x="178" y="15"/>
                      <a:pt x="225" y="60"/>
                      <a:pt x="227" y="117"/>
                    </a:cubicBezTo>
                    <a:cubicBezTo>
                      <a:pt x="228" y="145"/>
                      <a:pt x="219" y="172"/>
                      <a:pt x="199" y="193"/>
                    </a:cubicBezTo>
                    <a:cubicBezTo>
                      <a:pt x="180" y="214"/>
                      <a:pt x="155" y="226"/>
                      <a:pt x="127" y="227"/>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49" name="Freeform 93"/>
              <p:cNvSpPr>
                <a:spLocks noEditPoints="1"/>
              </p:cNvSpPr>
              <p:nvPr/>
            </p:nvSpPr>
            <p:spPr bwMode="auto">
              <a:xfrm>
                <a:off x="-1756" y="1455"/>
                <a:ext cx="1851" cy="1441"/>
              </a:xfrm>
              <a:custGeom>
                <a:avLst/>
                <a:gdLst>
                  <a:gd name="T0" fmla="*/ 695 w 696"/>
                  <a:gd name="T1" fmla="*/ 55 h 610"/>
                  <a:gd name="T2" fmla="*/ 636 w 696"/>
                  <a:gd name="T3" fmla="*/ 0 h 610"/>
                  <a:gd name="T4" fmla="*/ 156 w 696"/>
                  <a:gd name="T5" fmla="*/ 305 h 610"/>
                  <a:gd name="T6" fmla="*/ 137 w 696"/>
                  <a:gd name="T7" fmla="*/ 306 h 610"/>
                  <a:gd name="T8" fmla="*/ 93 w 696"/>
                  <a:gd name="T9" fmla="*/ 346 h 610"/>
                  <a:gd name="T10" fmla="*/ 12 w 696"/>
                  <a:gd name="T11" fmla="*/ 499 h 610"/>
                  <a:gd name="T12" fmla="*/ 0 w 696"/>
                  <a:gd name="T13" fmla="*/ 503 h 610"/>
                  <a:gd name="T14" fmla="*/ 19 w 696"/>
                  <a:gd name="T15" fmla="*/ 523 h 610"/>
                  <a:gd name="T16" fmla="*/ 152 w 696"/>
                  <a:gd name="T17" fmla="*/ 610 h 610"/>
                  <a:gd name="T18" fmla="*/ 253 w 696"/>
                  <a:gd name="T19" fmla="*/ 559 h 610"/>
                  <a:gd name="T20" fmla="*/ 681 w 696"/>
                  <a:gd name="T21" fmla="*/ 94 h 610"/>
                  <a:gd name="T22" fmla="*/ 636 w 696"/>
                  <a:gd name="T23" fmla="*/ 12 h 610"/>
                  <a:gd name="T24" fmla="*/ 683 w 696"/>
                  <a:gd name="T25" fmla="*/ 55 h 610"/>
                  <a:gd name="T26" fmla="*/ 670 w 696"/>
                  <a:gd name="T27" fmla="*/ 89 h 610"/>
                  <a:gd name="T28" fmla="*/ 638 w 696"/>
                  <a:gd name="T29" fmla="*/ 102 h 610"/>
                  <a:gd name="T30" fmla="*/ 605 w 696"/>
                  <a:gd name="T31" fmla="*/ 27 h 610"/>
                  <a:gd name="T32" fmla="*/ 239 w 696"/>
                  <a:gd name="T33" fmla="*/ 557 h 610"/>
                  <a:gd name="T34" fmla="*/ 21 w 696"/>
                  <a:gd name="T35" fmla="*/ 478 h 610"/>
                  <a:gd name="T36" fmla="*/ 99 w 696"/>
                  <a:gd name="T37" fmla="*/ 357 h 610"/>
                  <a:gd name="T38" fmla="*/ 146 w 696"/>
                  <a:gd name="T39" fmla="*/ 347 h 610"/>
                  <a:gd name="T40" fmla="*/ 233 w 696"/>
                  <a:gd name="T41" fmla="*/ 382 h 610"/>
                  <a:gd name="T42" fmla="*/ 271 w 696"/>
                  <a:gd name="T43" fmla="*/ 467 h 610"/>
                  <a:gd name="T44" fmla="*/ 243 w 696"/>
                  <a:gd name="T45" fmla="*/ 552 h 610"/>
                  <a:gd name="T46" fmla="*/ 239 w 696"/>
                  <a:gd name="T47" fmla="*/ 557 h 610"/>
                  <a:gd name="T48" fmla="*/ 283 w 696"/>
                  <a:gd name="T49" fmla="*/ 467 h 610"/>
                  <a:gd name="T50" fmla="*/ 219 w 696"/>
                  <a:gd name="T51" fmla="*/ 356 h 610"/>
                  <a:gd name="T52" fmla="*/ 200 w 696"/>
                  <a:gd name="T53" fmla="*/ 346 h 610"/>
                  <a:gd name="T54" fmla="*/ 182 w 696"/>
                  <a:gd name="T55" fmla="*/ 326 h 610"/>
                  <a:gd name="T56" fmla="*/ 179 w 696"/>
                  <a:gd name="T57" fmla="*/ 339 h 610"/>
                  <a:gd name="T58" fmla="*/ 130 w 696"/>
                  <a:gd name="T59" fmla="*/ 336 h 610"/>
                  <a:gd name="T60" fmla="*/ 158 w 696"/>
                  <a:gd name="T61" fmla="*/ 323 h 610"/>
                  <a:gd name="T62" fmla="*/ 584 w 696"/>
                  <a:gd name="T63" fmla="*/ 40 h 610"/>
                  <a:gd name="T64" fmla="*/ 638 w 696"/>
                  <a:gd name="T65" fmla="*/ 114 h 610"/>
                  <a:gd name="T66" fmla="*/ 647 w 696"/>
                  <a:gd name="T67" fmla="*/ 113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610">
                    <a:moveTo>
                      <a:pt x="681" y="94"/>
                    </a:moveTo>
                    <a:cubicBezTo>
                      <a:pt x="690" y="83"/>
                      <a:pt x="696" y="69"/>
                      <a:pt x="695" y="55"/>
                    </a:cubicBezTo>
                    <a:cubicBezTo>
                      <a:pt x="694" y="24"/>
                      <a:pt x="669" y="0"/>
                      <a:pt x="638" y="0"/>
                    </a:cubicBezTo>
                    <a:cubicBezTo>
                      <a:pt x="636" y="0"/>
                      <a:pt x="636" y="0"/>
                      <a:pt x="636" y="0"/>
                    </a:cubicBezTo>
                    <a:cubicBezTo>
                      <a:pt x="621" y="1"/>
                      <a:pt x="608" y="7"/>
                      <a:pt x="598" y="17"/>
                    </a:cubicBezTo>
                    <a:cubicBezTo>
                      <a:pt x="156" y="305"/>
                      <a:pt x="156" y="305"/>
                      <a:pt x="156" y="305"/>
                    </a:cubicBezTo>
                    <a:cubicBezTo>
                      <a:pt x="144" y="296"/>
                      <a:pt x="144" y="296"/>
                      <a:pt x="144" y="296"/>
                    </a:cubicBezTo>
                    <a:cubicBezTo>
                      <a:pt x="137" y="306"/>
                      <a:pt x="137" y="306"/>
                      <a:pt x="137" y="306"/>
                    </a:cubicBezTo>
                    <a:cubicBezTo>
                      <a:pt x="145" y="312"/>
                      <a:pt x="145" y="312"/>
                      <a:pt x="145" y="312"/>
                    </a:cubicBezTo>
                    <a:cubicBezTo>
                      <a:pt x="93" y="346"/>
                      <a:pt x="93" y="346"/>
                      <a:pt x="93" y="346"/>
                    </a:cubicBezTo>
                    <a:cubicBezTo>
                      <a:pt x="42" y="368"/>
                      <a:pt x="7" y="420"/>
                      <a:pt x="9" y="479"/>
                    </a:cubicBezTo>
                    <a:cubicBezTo>
                      <a:pt x="9" y="485"/>
                      <a:pt x="10" y="492"/>
                      <a:pt x="12" y="499"/>
                    </a:cubicBezTo>
                    <a:cubicBezTo>
                      <a:pt x="9" y="496"/>
                      <a:pt x="9" y="496"/>
                      <a:pt x="9" y="496"/>
                    </a:cubicBezTo>
                    <a:cubicBezTo>
                      <a:pt x="0" y="503"/>
                      <a:pt x="0" y="503"/>
                      <a:pt x="0" y="503"/>
                    </a:cubicBezTo>
                    <a:cubicBezTo>
                      <a:pt x="16" y="525"/>
                      <a:pt x="16" y="525"/>
                      <a:pt x="16" y="525"/>
                    </a:cubicBezTo>
                    <a:cubicBezTo>
                      <a:pt x="19" y="523"/>
                      <a:pt x="19" y="523"/>
                      <a:pt x="19" y="523"/>
                    </a:cubicBezTo>
                    <a:cubicBezTo>
                      <a:pt x="39" y="574"/>
                      <a:pt x="88" y="610"/>
                      <a:pt x="146" y="610"/>
                    </a:cubicBezTo>
                    <a:cubicBezTo>
                      <a:pt x="148" y="610"/>
                      <a:pt x="150" y="610"/>
                      <a:pt x="152" y="610"/>
                    </a:cubicBezTo>
                    <a:cubicBezTo>
                      <a:pt x="189" y="608"/>
                      <a:pt x="223" y="593"/>
                      <a:pt x="247" y="566"/>
                    </a:cubicBezTo>
                    <a:cubicBezTo>
                      <a:pt x="249" y="563"/>
                      <a:pt x="251" y="561"/>
                      <a:pt x="253" y="559"/>
                    </a:cubicBezTo>
                    <a:cubicBezTo>
                      <a:pt x="679" y="97"/>
                      <a:pt x="679" y="97"/>
                      <a:pt x="679" y="97"/>
                    </a:cubicBezTo>
                    <a:cubicBezTo>
                      <a:pt x="679" y="96"/>
                      <a:pt x="680" y="95"/>
                      <a:pt x="681" y="94"/>
                    </a:cubicBezTo>
                    <a:cubicBezTo>
                      <a:pt x="681" y="94"/>
                      <a:pt x="681" y="94"/>
                      <a:pt x="681" y="94"/>
                    </a:cubicBezTo>
                    <a:close/>
                    <a:moveTo>
                      <a:pt x="636" y="12"/>
                    </a:moveTo>
                    <a:cubicBezTo>
                      <a:pt x="638" y="12"/>
                      <a:pt x="638" y="12"/>
                      <a:pt x="638" y="12"/>
                    </a:cubicBezTo>
                    <a:cubicBezTo>
                      <a:pt x="662" y="12"/>
                      <a:pt x="682" y="31"/>
                      <a:pt x="683" y="55"/>
                    </a:cubicBezTo>
                    <a:cubicBezTo>
                      <a:pt x="683" y="67"/>
                      <a:pt x="679" y="78"/>
                      <a:pt x="672" y="86"/>
                    </a:cubicBezTo>
                    <a:cubicBezTo>
                      <a:pt x="670" y="89"/>
                      <a:pt x="670" y="89"/>
                      <a:pt x="670" y="89"/>
                    </a:cubicBezTo>
                    <a:cubicBezTo>
                      <a:pt x="662" y="96"/>
                      <a:pt x="652" y="101"/>
                      <a:pt x="640" y="102"/>
                    </a:cubicBezTo>
                    <a:cubicBezTo>
                      <a:pt x="638" y="102"/>
                      <a:pt x="638" y="102"/>
                      <a:pt x="638" y="102"/>
                    </a:cubicBezTo>
                    <a:cubicBezTo>
                      <a:pt x="614" y="102"/>
                      <a:pt x="594" y="83"/>
                      <a:pt x="593" y="59"/>
                    </a:cubicBezTo>
                    <a:cubicBezTo>
                      <a:pt x="593" y="47"/>
                      <a:pt x="597" y="35"/>
                      <a:pt x="605" y="27"/>
                    </a:cubicBezTo>
                    <a:cubicBezTo>
                      <a:pt x="613" y="18"/>
                      <a:pt x="624" y="13"/>
                      <a:pt x="636" y="12"/>
                    </a:cubicBezTo>
                    <a:close/>
                    <a:moveTo>
                      <a:pt x="239" y="557"/>
                    </a:moveTo>
                    <a:cubicBezTo>
                      <a:pt x="216" y="582"/>
                      <a:pt x="185" y="596"/>
                      <a:pt x="152" y="598"/>
                    </a:cubicBezTo>
                    <a:cubicBezTo>
                      <a:pt x="82" y="601"/>
                      <a:pt x="24" y="547"/>
                      <a:pt x="21" y="478"/>
                    </a:cubicBezTo>
                    <a:cubicBezTo>
                      <a:pt x="20" y="441"/>
                      <a:pt x="35" y="407"/>
                      <a:pt x="59" y="383"/>
                    </a:cubicBezTo>
                    <a:cubicBezTo>
                      <a:pt x="99" y="357"/>
                      <a:pt x="99" y="357"/>
                      <a:pt x="99" y="357"/>
                    </a:cubicBezTo>
                    <a:cubicBezTo>
                      <a:pt x="112" y="351"/>
                      <a:pt x="126" y="348"/>
                      <a:pt x="141" y="348"/>
                    </a:cubicBezTo>
                    <a:cubicBezTo>
                      <a:pt x="143" y="347"/>
                      <a:pt x="145" y="347"/>
                      <a:pt x="146" y="347"/>
                    </a:cubicBezTo>
                    <a:cubicBezTo>
                      <a:pt x="171" y="347"/>
                      <a:pt x="194" y="355"/>
                      <a:pt x="214" y="367"/>
                    </a:cubicBezTo>
                    <a:cubicBezTo>
                      <a:pt x="233" y="382"/>
                      <a:pt x="233" y="382"/>
                      <a:pt x="233" y="382"/>
                    </a:cubicBezTo>
                    <a:cubicBezTo>
                      <a:pt x="233" y="382"/>
                      <a:pt x="233" y="382"/>
                      <a:pt x="233" y="382"/>
                    </a:cubicBezTo>
                    <a:cubicBezTo>
                      <a:pt x="256" y="404"/>
                      <a:pt x="270" y="434"/>
                      <a:pt x="271" y="467"/>
                    </a:cubicBezTo>
                    <a:cubicBezTo>
                      <a:pt x="273" y="498"/>
                      <a:pt x="263" y="527"/>
                      <a:pt x="244" y="551"/>
                    </a:cubicBezTo>
                    <a:cubicBezTo>
                      <a:pt x="243" y="552"/>
                      <a:pt x="243" y="552"/>
                      <a:pt x="243" y="552"/>
                    </a:cubicBezTo>
                    <a:cubicBezTo>
                      <a:pt x="243" y="552"/>
                      <a:pt x="243" y="552"/>
                      <a:pt x="243" y="552"/>
                    </a:cubicBezTo>
                    <a:cubicBezTo>
                      <a:pt x="242" y="554"/>
                      <a:pt x="240" y="556"/>
                      <a:pt x="239" y="557"/>
                    </a:cubicBezTo>
                    <a:close/>
                    <a:moveTo>
                      <a:pt x="277" y="516"/>
                    </a:moveTo>
                    <a:cubicBezTo>
                      <a:pt x="282" y="500"/>
                      <a:pt x="284" y="484"/>
                      <a:pt x="283" y="467"/>
                    </a:cubicBezTo>
                    <a:cubicBezTo>
                      <a:pt x="281" y="421"/>
                      <a:pt x="257" y="381"/>
                      <a:pt x="221" y="357"/>
                    </a:cubicBezTo>
                    <a:cubicBezTo>
                      <a:pt x="219" y="356"/>
                      <a:pt x="219" y="356"/>
                      <a:pt x="219" y="356"/>
                    </a:cubicBezTo>
                    <a:cubicBezTo>
                      <a:pt x="219" y="356"/>
                      <a:pt x="219" y="356"/>
                      <a:pt x="219" y="356"/>
                    </a:cubicBezTo>
                    <a:cubicBezTo>
                      <a:pt x="213" y="352"/>
                      <a:pt x="207" y="349"/>
                      <a:pt x="200" y="346"/>
                    </a:cubicBezTo>
                    <a:cubicBezTo>
                      <a:pt x="203" y="343"/>
                      <a:pt x="203" y="343"/>
                      <a:pt x="203" y="343"/>
                    </a:cubicBezTo>
                    <a:cubicBezTo>
                      <a:pt x="182" y="326"/>
                      <a:pt x="182" y="326"/>
                      <a:pt x="182" y="326"/>
                    </a:cubicBezTo>
                    <a:cubicBezTo>
                      <a:pt x="174" y="336"/>
                      <a:pt x="174" y="336"/>
                      <a:pt x="174" y="336"/>
                    </a:cubicBezTo>
                    <a:cubicBezTo>
                      <a:pt x="179" y="339"/>
                      <a:pt x="179" y="339"/>
                      <a:pt x="179" y="339"/>
                    </a:cubicBezTo>
                    <a:cubicBezTo>
                      <a:pt x="167" y="336"/>
                      <a:pt x="154" y="335"/>
                      <a:pt x="141" y="336"/>
                    </a:cubicBezTo>
                    <a:cubicBezTo>
                      <a:pt x="137" y="336"/>
                      <a:pt x="134" y="336"/>
                      <a:pt x="130" y="336"/>
                    </a:cubicBezTo>
                    <a:cubicBezTo>
                      <a:pt x="155" y="320"/>
                      <a:pt x="155" y="320"/>
                      <a:pt x="155" y="320"/>
                    </a:cubicBezTo>
                    <a:cubicBezTo>
                      <a:pt x="158" y="323"/>
                      <a:pt x="158" y="323"/>
                      <a:pt x="158" y="323"/>
                    </a:cubicBezTo>
                    <a:cubicBezTo>
                      <a:pt x="165" y="313"/>
                      <a:pt x="165" y="313"/>
                      <a:pt x="165" y="313"/>
                    </a:cubicBezTo>
                    <a:cubicBezTo>
                      <a:pt x="584" y="40"/>
                      <a:pt x="584" y="40"/>
                      <a:pt x="584" y="40"/>
                    </a:cubicBezTo>
                    <a:cubicBezTo>
                      <a:pt x="582" y="46"/>
                      <a:pt x="581" y="53"/>
                      <a:pt x="581" y="59"/>
                    </a:cubicBezTo>
                    <a:cubicBezTo>
                      <a:pt x="583" y="90"/>
                      <a:pt x="608" y="114"/>
                      <a:pt x="638" y="114"/>
                    </a:cubicBezTo>
                    <a:cubicBezTo>
                      <a:pt x="641" y="114"/>
                      <a:pt x="641" y="114"/>
                      <a:pt x="641" y="114"/>
                    </a:cubicBezTo>
                    <a:cubicBezTo>
                      <a:pt x="643" y="114"/>
                      <a:pt x="645" y="113"/>
                      <a:pt x="647" y="113"/>
                    </a:cubicBezTo>
                    <a:lnTo>
                      <a:pt x="277" y="516"/>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0" name="Freeform 94"/>
              <p:cNvSpPr>
                <a:spLocks/>
              </p:cNvSpPr>
              <p:nvPr/>
            </p:nvSpPr>
            <p:spPr bwMode="auto">
              <a:xfrm>
                <a:off x="-2096" y="2173"/>
                <a:ext cx="61" cy="68"/>
              </a:xfrm>
              <a:custGeom>
                <a:avLst/>
                <a:gdLst>
                  <a:gd name="T0" fmla="*/ 0 w 61"/>
                  <a:gd name="T1" fmla="*/ 19 h 68"/>
                  <a:gd name="T2" fmla="*/ 38 w 61"/>
                  <a:gd name="T3" fmla="*/ 68 h 68"/>
                  <a:gd name="T4" fmla="*/ 61 w 61"/>
                  <a:gd name="T5" fmla="*/ 52 h 68"/>
                  <a:gd name="T6" fmla="*/ 21 w 61"/>
                  <a:gd name="T7" fmla="*/ 0 h 68"/>
                  <a:gd name="T8" fmla="*/ 0 w 61"/>
                  <a:gd name="T9" fmla="*/ 19 h 68"/>
                </a:gdLst>
                <a:ahLst/>
                <a:cxnLst>
                  <a:cxn ang="0">
                    <a:pos x="T0" y="T1"/>
                  </a:cxn>
                  <a:cxn ang="0">
                    <a:pos x="T2" y="T3"/>
                  </a:cxn>
                  <a:cxn ang="0">
                    <a:pos x="T4" y="T5"/>
                  </a:cxn>
                  <a:cxn ang="0">
                    <a:pos x="T6" y="T7"/>
                  </a:cxn>
                  <a:cxn ang="0">
                    <a:pos x="T8" y="T9"/>
                  </a:cxn>
                </a:cxnLst>
                <a:rect l="0" t="0" r="r" b="b"/>
                <a:pathLst>
                  <a:path w="61" h="68">
                    <a:moveTo>
                      <a:pt x="0" y="19"/>
                    </a:moveTo>
                    <a:lnTo>
                      <a:pt x="38" y="68"/>
                    </a:lnTo>
                    <a:lnTo>
                      <a:pt x="61" y="52"/>
                    </a:lnTo>
                    <a:lnTo>
                      <a:pt x="21" y="0"/>
                    </a:lnTo>
                    <a:lnTo>
                      <a:pt x="0" y="19"/>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1" name="Freeform 95"/>
              <p:cNvSpPr>
                <a:spLocks/>
              </p:cNvSpPr>
              <p:nvPr/>
            </p:nvSpPr>
            <p:spPr bwMode="auto">
              <a:xfrm>
                <a:off x="-2030" y="2265"/>
                <a:ext cx="62" cy="69"/>
              </a:xfrm>
              <a:custGeom>
                <a:avLst/>
                <a:gdLst>
                  <a:gd name="T0" fmla="*/ 0 w 62"/>
                  <a:gd name="T1" fmla="*/ 17 h 69"/>
                  <a:gd name="T2" fmla="*/ 40 w 62"/>
                  <a:gd name="T3" fmla="*/ 69 h 69"/>
                  <a:gd name="T4" fmla="*/ 62 w 62"/>
                  <a:gd name="T5" fmla="*/ 52 h 69"/>
                  <a:gd name="T6" fmla="*/ 24 w 62"/>
                  <a:gd name="T7" fmla="*/ 0 h 69"/>
                  <a:gd name="T8" fmla="*/ 0 w 62"/>
                  <a:gd name="T9" fmla="*/ 17 h 69"/>
                </a:gdLst>
                <a:ahLst/>
                <a:cxnLst>
                  <a:cxn ang="0">
                    <a:pos x="T0" y="T1"/>
                  </a:cxn>
                  <a:cxn ang="0">
                    <a:pos x="T2" y="T3"/>
                  </a:cxn>
                  <a:cxn ang="0">
                    <a:pos x="T4" y="T5"/>
                  </a:cxn>
                  <a:cxn ang="0">
                    <a:pos x="T6" y="T7"/>
                  </a:cxn>
                  <a:cxn ang="0">
                    <a:pos x="T8" y="T9"/>
                  </a:cxn>
                </a:cxnLst>
                <a:rect l="0" t="0" r="r" b="b"/>
                <a:pathLst>
                  <a:path w="62" h="69">
                    <a:moveTo>
                      <a:pt x="0" y="17"/>
                    </a:moveTo>
                    <a:lnTo>
                      <a:pt x="40" y="69"/>
                    </a:lnTo>
                    <a:lnTo>
                      <a:pt x="62" y="52"/>
                    </a:lnTo>
                    <a:lnTo>
                      <a:pt x="24" y="0"/>
                    </a:lnTo>
                    <a:lnTo>
                      <a:pt x="0" y="17"/>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2" name="Freeform 96"/>
              <p:cNvSpPr>
                <a:spLocks/>
              </p:cNvSpPr>
              <p:nvPr/>
            </p:nvSpPr>
            <p:spPr bwMode="auto">
              <a:xfrm>
                <a:off x="-2164" y="2083"/>
                <a:ext cx="61" cy="69"/>
              </a:xfrm>
              <a:custGeom>
                <a:avLst/>
                <a:gdLst>
                  <a:gd name="T0" fmla="*/ 0 w 61"/>
                  <a:gd name="T1" fmla="*/ 17 h 69"/>
                  <a:gd name="T2" fmla="*/ 37 w 61"/>
                  <a:gd name="T3" fmla="*/ 69 h 69"/>
                  <a:gd name="T4" fmla="*/ 61 w 61"/>
                  <a:gd name="T5" fmla="*/ 52 h 69"/>
                  <a:gd name="T6" fmla="*/ 21 w 61"/>
                  <a:gd name="T7" fmla="*/ 0 h 69"/>
                  <a:gd name="T8" fmla="*/ 0 w 61"/>
                  <a:gd name="T9" fmla="*/ 17 h 69"/>
                </a:gdLst>
                <a:ahLst/>
                <a:cxnLst>
                  <a:cxn ang="0">
                    <a:pos x="T0" y="T1"/>
                  </a:cxn>
                  <a:cxn ang="0">
                    <a:pos x="T2" y="T3"/>
                  </a:cxn>
                  <a:cxn ang="0">
                    <a:pos x="T4" y="T5"/>
                  </a:cxn>
                  <a:cxn ang="0">
                    <a:pos x="T6" y="T7"/>
                  </a:cxn>
                  <a:cxn ang="0">
                    <a:pos x="T8" y="T9"/>
                  </a:cxn>
                </a:cxnLst>
                <a:rect l="0" t="0" r="r" b="b"/>
                <a:pathLst>
                  <a:path w="61" h="69">
                    <a:moveTo>
                      <a:pt x="0" y="17"/>
                    </a:moveTo>
                    <a:lnTo>
                      <a:pt x="37" y="69"/>
                    </a:lnTo>
                    <a:lnTo>
                      <a:pt x="61" y="52"/>
                    </a:lnTo>
                    <a:lnTo>
                      <a:pt x="21" y="0"/>
                    </a:lnTo>
                    <a:lnTo>
                      <a:pt x="0" y="17"/>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3" name="Freeform 97"/>
              <p:cNvSpPr>
                <a:spLocks/>
              </p:cNvSpPr>
              <p:nvPr/>
            </p:nvSpPr>
            <p:spPr bwMode="auto">
              <a:xfrm>
                <a:off x="-2233" y="1993"/>
                <a:ext cx="61" cy="69"/>
              </a:xfrm>
              <a:custGeom>
                <a:avLst/>
                <a:gdLst>
                  <a:gd name="T0" fmla="*/ 0 w 61"/>
                  <a:gd name="T1" fmla="*/ 17 h 69"/>
                  <a:gd name="T2" fmla="*/ 38 w 61"/>
                  <a:gd name="T3" fmla="*/ 69 h 69"/>
                  <a:gd name="T4" fmla="*/ 61 w 61"/>
                  <a:gd name="T5" fmla="*/ 52 h 69"/>
                  <a:gd name="T6" fmla="*/ 24 w 61"/>
                  <a:gd name="T7" fmla="*/ 0 h 69"/>
                  <a:gd name="T8" fmla="*/ 0 w 61"/>
                  <a:gd name="T9" fmla="*/ 17 h 69"/>
                </a:gdLst>
                <a:ahLst/>
                <a:cxnLst>
                  <a:cxn ang="0">
                    <a:pos x="T0" y="T1"/>
                  </a:cxn>
                  <a:cxn ang="0">
                    <a:pos x="T2" y="T3"/>
                  </a:cxn>
                  <a:cxn ang="0">
                    <a:pos x="T4" y="T5"/>
                  </a:cxn>
                  <a:cxn ang="0">
                    <a:pos x="T6" y="T7"/>
                  </a:cxn>
                  <a:cxn ang="0">
                    <a:pos x="T8" y="T9"/>
                  </a:cxn>
                </a:cxnLst>
                <a:rect l="0" t="0" r="r" b="b"/>
                <a:pathLst>
                  <a:path w="61" h="69">
                    <a:moveTo>
                      <a:pt x="0" y="17"/>
                    </a:moveTo>
                    <a:lnTo>
                      <a:pt x="38" y="69"/>
                    </a:lnTo>
                    <a:lnTo>
                      <a:pt x="61" y="52"/>
                    </a:lnTo>
                    <a:lnTo>
                      <a:pt x="24" y="0"/>
                    </a:lnTo>
                    <a:lnTo>
                      <a:pt x="0" y="17"/>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4" name="Freeform 98"/>
              <p:cNvSpPr>
                <a:spLocks/>
              </p:cNvSpPr>
              <p:nvPr/>
            </p:nvSpPr>
            <p:spPr bwMode="auto">
              <a:xfrm>
                <a:off x="-2301" y="1901"/>
                <a:ext cx="61" cy="69"/>
              </a:xfrm>
              <a:custGeom>
                <a:avLst/>
                <a:gdLst>
                  <a:gd name="T0" fmla="*/ 0 w 61"/>
                  <a:gd name="T1" fmla="*/ 19 h 69"/>
                  <a:gd name="T2" fmla="*/ 40 w 61"/>
                  <a:gd name="T3" fmla="*/ 69 h 69"/>
                  <a:gd name="T4" fmla="*/ 61 w 61"/>
                  <a:gd name="T5" fmla="*/ 52 h 69"/>
                  <a:gd name="T6" fmla="*/ 23 w 61"/>
                  <a:gd name="T7" fmla="*/ 0 h 69"/>
                  <a:gd name="T8" fmla="*/ 0 w 61"/>
                  <a:gd name="T9" fmla="*/ 19 h 69"/>
                </a:gdLst>
                <a:ahLst/>
                <a:cxnLst>
                  <a:cxn ang="0">
                    <a:pos x="T0" y="T1"/>
                  </a:cxn>
                  <a:cxn ang="0">
                    <a:pos x="T2" y="T3"/>
                  </a:cxn>
                  <a:cxn ang="0">
                    <a:pos x="T4" y="T5"/>
                  </a:cxn>
                  <a:cxn ang="0">
                    <a:pos x="T6" y="T7"/>
                  </a:cxn>
                  <a:cxn ang="0">
                    <a:pos x="T8" y="T9"/>
                  </a:cxn>
                </a:cxnLst>
                <a:rect l="0" t="0" r="r" b="b"/>
                <a:pathLst>
                  <a:path w="61" h="69">
                    <a:moveTo>
                      <a:pt x="0" y="19"/>
                    </a:moveTo>
                    <a:lnTo>
                      <a:pt x="40" y="69"/>
                    </a:lnTo>
                    <a:lnTo>
                      <a:pt x="61" y="52"/>
                    </a:lnTo>
                    <a:lnTo>
                      <a:pt x="23" y="0"/>
                    </a:lnTo>
                    <a:lnTo>
                      <a:pt x="0" y="19"/>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5" name="Freeform 99"/>
              <p:cNvSpPr>
                <a:spLocks/>
              </p:cNvSpPr>
              <p:nvPr/>
            </p:nvSpPr>
            <p:spPr bwMode="auto">
              <a:xfrm>
                <a:off x="-2370" y="1812"/>
                <a:ext cx="61" cy="68"/>
              </a:xfrm>
              <a:custGeom>
                <a:avLst/>
                <a:gdLst>
                  <a:gd name="T0" fmla="*/ 0 w 61"/>
                  <a:gd name="T1" fmla="*/ 16 h 68"/>
                  <a:gd name="T2" fmla="*/ 40 w 61"/>
                  <a:gd name="T3" fmla="*/ 68 h 68"/>
                  <a:gd name="T4" fmla="*/ 61 w 61"/>
                  <a:gd name="T5" fmla="*/ 52 h 68"/>
                  <a:gd name="T6" fmla="*/ 24 w 61"/>
                  <a:gd name="T7" fmla="*/ 0 h 68"/>
                  <a:gd name="T8" fmla="*/ 0 w 61"/>
                  <a:gd name="T9" fmla="*/ 16 h 68"/>
                </a:gdLst>
                <a:ahLst/>
                <a:cxnLst>
                  <a:cxn ang="0">
                    <a:pos x="T0" y="T1"/>
                  </a:cxn>
                  <a:cxn ang="0">
                    <a:pos x="T2" y="T3"/>
                  </a:cxn>
                  <a:cxn ang="0">
                    <a:pos x="T4" y="T5"/>
                  </a:cxn>
                  <a:cxn ang="0">
                    <a:pos x="T6" y="T7"/>
                  </a:cxn>
                  <a:cxn ang="0">
                    <a:pos x="T8" y="T9"/>
                  </a:cxn>
                </a:cxnLst>
                <a:rect l="0" t="0" r="r" b="b"/>
                <a:pathLst>
                  <a:path w="61" h="68">
                    <a:moveTo>
                      <a:pt x="0" y="16"/>
                    </a:moveTo>
                    <a:lnTo>
                      <a:pt x="40" y="68"/>
                    </a:lnTo>
                    <a:lnTo>
                      <a:pt x="61" y="52"/>
                    </a:lnTo>
                    <a:lnTo>
                      <a:pt x="24" y="0"/>
                    </a:lnTo>
                    <a:lnTo>
                      <a:pt x="0" y="16"/>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6" name="Freeform 100"/>
              <p:cNvSpPr>
                <a:spLocks/>
              </p:cNvSpPr>
              <p:nvPr/>
            </p:nvSpPr>
            <p:spPr bwMode="auto">
              <a:xfrm>
                <a:off x="-1893" y="2445"/>
                <a:ext cx="62" cy="68"/>
              </a:xfrm>
              <a:custGeom>
                <a:avLst/>
                <a:gdLst>
                  <a:gd name="T0" fmla="*/ 0 w 62"/>
                  <a:gd name="T1" fmla="*/ 16 h 68"/>
                  <a:gd name="T2" fmla="*/ 40 w 62"/>
                  <a:gd name="T3" fmla="*/ 68 h 68"/>
                  <a:gd name="T4" fmla="*/ 62 w 62"/>
                  <a:gd name="T5" fmla="*/ 52 h 68"/>
                  <a:gd name="T6" fmla="*/ 24 w 62"/>
                  <a:gd name="T7" fmla="*/ 0 h 68"/>
                  <a:gd name="T8" fmla="*/ 0 w 62"/>
                  <a:gd name="T9" fmla="*/ 16 h 68"/>
                </a:gdLst>
                <a:ahLst/>
                <a:cxnLst>
                  <a:cxn ang="0">
                    <a:pos x="T0" y="T1"/>
                  </a:cxn>
                  <a:cxn ang="0">
                    <a:pos x="T2" y="T3"/>
                  </a:cxn>
                  <a:cxn ang="0">
                    <a:pos x="T4" y="T5"/>
                  </a:cxn>
                  <a:cxn ang="0">
                    <a:pos x="T6" y="T7"/>
                  </a:cxn>
                  <a:cxn ang="0">
                    <a:pos x="T8" y="T9"/>
                  </a:cxn>
                </a:cxnLst>
                <a:rect l="0" t="0" r="r" b="b"/>
                <a:pathLst>
                  <a:path w="62" h="68">
                    <a:moveTo>
                      <a:pt x="0" y="16"/>
                    </a:moveTo>
                    <a:lnTo>
                      <a:pt x="40" y="68"/>
                    </a:lnTo>
                    <a:lnTo>
                      <a:pt x="62" y="52"/>
                    </a:lnTo>
                    <a:lnTo>
                      <a:pt x="24" y="0"/>
                    </a:lnTo>
                    <a:lnTo>
                      <a:pt x="0" y="16"/>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7" name="Freeform 101"/>
              <p:cNvSpPr>
                <a:spLocks/>
              </p:cNvSpPr>
              <p:nvPr/>
            </p:nvSpPr>
            <p:spPr bwMode="auto">
              <a:xfrm>
                <a:off x="-1961" y="2355"/>
                <a:ext cx="61" cy="68"/>
              </a:xfrm>
              <a:custGeom>
                <a:avLst/>
                <a:gdLst>
                  <a:gd name="T0" fmla="*/ 0 w 61"/>
                  <a:gd name="T1" fmla="*/ 16 h 68"/>
                  <a:gd name="T2" fmla="*/ 40 w 61"/>
                  <a:gd name="T3" fmla="*/ 68 h 68"/>
                  <a:gd name="T4" fmla="*/ 61 w 61"/>
                  <a:gd name="T5" fmla="*/ 52 h 68"/>
                  <a:gd name="T6" fmla="*/ 23 w 61"/>
                  <a:gd name="T7" fmla="*/ 0 h 68"/>
                  <a:gd name="T8" fmla="*/ 0 w 61"/>
                  <a:gd name="T9" fmla="*/ 16 h 68"/>
                </a:gdLst>
                <a:ahLst/>
                <a:cxnLst>
                  <a:cxn ang="0">
                    <a:pos x="T0" y="T1"/>
                  </a:cxn>
                  <a:cxn ang="0">
                    <a:pos x="T2" y="T3"/>
                  </a:cxn>
                  <a:cxn ang="0">
                    <a:pos x="T4" y="T5"/>
                  </a:cxn>
                  <a:cxn ang="0">
                    <a:pos x="T6" y="T7"/>
                  </a:cxn>
                  <a:cxn ang="0">
                    <a:pos x="T8" y="T9"/>
                  </a:cxn>
                </a:cxnLst>
                <a:rect l="0" t="0" r="r" b="b"/>
                <a:pathLst>
                  <a:path w="61" h="68">
                    <a:moveTo>
                      <a:pt x="0" y="16"/>
                    </a:moveTo>
                    <a:lnTo>
                      <a:pt x="40" y="68"/>
                    </a:lnTo>
                    <a:lnTo>
                      <a:pt x="61" y="52"/>
                    </a:lnTo>
                    <a:lnTo>
                      <a:pt x="23" y="0"/>
                    </a:lnTo>
                    <a:lnTo>
                      <a:pt x="0" y="16"/>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8" name="Freeform 102"/>
              <p:cNvSpPr>
                <a:spLocks/>
              </p:cNvSpPr>
              <p:nvPr/>
            </p:nvSpPr>
            <p:spPr bwMode="auto">
              <a:xfrm>
                <a:off x="-1824" y="2537"/>
                <a:ext cx="61" cy="68"/>
              </a:xfrm>
              <a:custGeom>
                <a:avLst/>
                <a:gdLst>
                  <a:gd name="T0" fmla="*/ 0 w 61"/>
                  <a:gd name="T1" fmla="*/ 16 h 68"/>
                  <a:gd name="T2" fmla="*/ 37 w 61"/>
                  <a:gd name="T3" fmla="*/ 68 h 68"/>
                  <a:gd name="T4" fmla="*/ 61 w 61"/>
                  <a:gd name="T5" fmla="*/ 49 h 68"/>
                  <a:gd name="T6" fmla="*/ 21 w 61"/>
                  <a:gd name="T7" fmla="*/ 0 h 68"/>
                  <a:gd name="T8" fmla="*/ 0 w 61"/>
                  <a:gd name="T9" fmla="*/ 16 h 68"/>
                </a:gdLst>
                <a:ahLst/>
                <a:cxnLst>
                  <a:cxn ang="0">
                    <a:pos x="T0" y="T1"/>
                  </a:cxn>
                  <a:cxn ang="0">
                    <a:pos x="T2" y="T3"/>
                  </a:cxn>
                  <a:cxn ang="0">
                    <a:pos x="T4" y="T5"/>
                  </a:cxn>
                  <a:cxn ang="0">
                    <a:pos x="T6" y="T7"/>
                  </a:cxn>
                  <a:cxn ang="0">
                    <a:pos x="T8" y="T9"/>
                  </a:cxn>
                </a:cxnLst>
                <a:rect l="0" t="0" r="r" b="b"/>
                <a:pathLst>
                  <a:path w="61" h="68">
                    <a:moveTo>
                      <a:pt x="0" y="16"/>
                    </a:moveTo>
                    <a:lnTo>
                      <a:pt x="37" y="68"/>
                    </a:lnTo>
                    <a:lnTo>
                      <a:pt x="61" y="49"/>
                    </a:lnTo>
                    <a:lnTo>
                      <a:pt x="21" y="0"/>
                    </a:lnTo>
                    <a:lnTo>
                      <a:pt x="0" y="16"/>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59" name="Freeform 103"/>
              <p:cNvSpPr>
                <a:spLocks/>
              </p:cNvSpPr>
              <p:nvPr/>
            </p:nvSpPr>
            <p:spPr bwMode="auto">
              <a:xfrm>
                <a:off x="-1699" y="1944"/>
                <a:ext cx="68" cy="61"/>
              </a:xfrm>
              <a:custGeom>
                <a:avLst/>
                <a:gdLst>
                  <a:gd name="T0" fmla="*/ 68 w 68"/>
                  <a:gd name="T1" fmla="*/ 40 h 61"/>
                  <a:gd name="T2" fmla="*/ 16 w 68"/>
                  <a:gd name="T3" fmla="*/ 0 h 61"/>
                  <a:gd name="T4" fmla="*/ 0 w 68"/>
                  <a:gd name="T5" fmla="*/ 21 h 61"/>
                  <a:gd name="T6" fmla="*/ 49 w 68"/>
                  <a:gd name="T7" fmla="*/ 61 h 61"/>
                  <a:gd name="T8" fmla="*/ 68 w 68"/>
                  <a:gd name="T9" fmla="*/ 40 h 61"/>
                </a:gdLst>
                <a:ahLst/>
                <a:cxnLst>
                  <a:cxn ang="0">
                    <a:pos x="T0" y="T1"/>
                  </a:cxn>
                  <a:cxn ang="0">
                    <a:pos x="T2" y="T3"/>
                  </a:cxn>
                  <a:cxn ang="0">
                    <a:pos x="T4" y="T5"/>
                  </a:cxn>
                  <a:cxn ang="0">
                    <a:pos x="T6" y="T7"/>
                  </a:cxn>
                  <a:cxn ang="0">
                    <a:pos x="T8" y="T9"/>
                  </a:cxn>
                </a:cxnLst>
                <a:rect l="0" t="0" r="r" b="b"/>
                <a:pathLst>
                  <a:path w="68" h="61">
                    <a:moveTo>
                      <a:pt x="68" y="40"/>
                    </a:moveTo>
                    <a:lnTo>
                      <a:pt x="16" y="0"/>
                    </a:lnTo>
                    <a:lnTo>
                      <a:pt x="0" y="21"/>
                    </a:lnTo>
                    <a:lnTo>
                      <a:pt x="49" y="61"/>
                    </a:lnTo>
                    <a:lnTo>
                      <a:pt x="68" y="40"/>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0" name="Freeform 105"/>
              <p:cNvSpPr>
                <a:spLocks/>
              </p:cNvSpPr>
              <p:nvPr/>
            </p:nvSpPr>
            <p:spPr bwMode="auto">
              <a:xfrm>
                <a:off x="-2053" y="1663"/>
                <a:ext cx="68" cy="61"/>
              </a:xfrm>
              <a:custGeom>
                <a:avLst/>
                <a:gdLst>
                  <a:gd name="T0" fmla="*/ 68 w 68"/>
                  <a:gd name="T1" fmla="*/ 40 h 61"/>
                  <a:gd name="T2" fmla="*/ 16 w 68"/>
                  <a:gd name="T3" fmla="*/ 0 h 61"/>
                  <a:gd name="T4" fmla="*/ 0 w 68"/>
                  <a:gd name="T5" fmla="*/ 21 h 61"/>
                  <a:gd name="T6" fmla="*/ 49 w 68"/>
                  <a:gd name="T7" fmla="*/ 61 h 61"/>
                  <a:gd name="T8" fmla="*/ 68 w 68"/>
                  <a:gd name="T9" fmla="*/ 40 h 61"/>
                </a:gdLst>
                <a:ahLst/>
                <a:cxnLst>
                  <a:cxn ang="0">
                    <a:pos x="T0" y="T1"/>
                  </a:cxn>
                  <a:cxn ang="0">
                    <a:pos x="T2" y="T3"/>
                  </a:cxn>
                  <a:cxn ang="0">
                    <a:pos x="T4" y="T5"/>
                  </a:cxn>
                  <a:cxn ang="0">
                    <a:pos x="T6" y="T7"/>
                  </a:cxn>
                  <a:cxn ang="0">
                    <a:pos x="T8" y="T9"/>
                  </a:cxn>
                </a:cxnLst>
                <a:rect l="0" t="0" r="r" b="b"/>
                <a:pathLst>
                  <a:path w="68" h="61">
                    <a:moveTo>
                      <a:pt x="68" y="40"/>
                    </a:moveTo>
                    <a:lnTo>
                      <a:pt x="16" y="0"/>
                    </a:lnTo>
                    <a:lnTo>
                      <a:pt x="0" y="21"/>
                    </a:lnTo>
                    <a:lnTo>
                      <a:pt x="49" y="61"/>
                    </a:lnTo>
                    <a:lnTo>
                      <a:pt x="68" y="40"/>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1" name="Freeform 106"/>
              <p:cNvSpPr>
                <a:spLocks/>
              </p:cNvSpPr>
              <p:nvPr/>
            </p:nvSpPr>
            <p:spPr bwMode="auto">
              <a:xfrm>
                <a:off x="-1612" y="2015"/>
                <a:ext cx="69" cy="61"/>
              </a:xfrm>
              <a:custGeom>
                <a:avLst/>
                <a:gdLst>
                  <a:gd name="T0" fmla="*/ 69 w 69"/>
                  <a:gd name="T1" fmla="*/ 40 h 61"/>
                  <a:gd name="T2" fmla="*/ 19 w 69"/>
                  <a:gd name="T3" fmla="*/ 0 h 61"/>
                  <a:gd name="T4" fmla="*/ 0 w 69"/>
                  <a:gd name="T5" fmla="*/ 21 h 61"/>
                  <a:gd name="T6" fmla="*/ 52 w 69"/>
                  <a:gd name="T7" fmla="*/ 61 h 61"/>
                  <a:gd name="T8" fmla="*/ 69 w 69"/>
                  <a:gd name="T9" fmla="*/ 40 h 61"/>
                </a:gdLst>
                <a:ahLst/>
                <a:cxnLst>
                  <a:cxn ang="0">
                    <a:pos x="T0" y="T1"/>
                  </a:cxn>
                  <a:cxn ang="0">
                    <a:pos x="T2" y="T3"/>
                  </a:cxn>
                  <a:cxn ang="0">
                    <a:pos x="T4" y="T5"/>
                  </a:cxn>
                  <a:cxn ang="0">
                    <a:pos x="T6" y="T7"/>
                  </a:cxn>
                  <a:cxn ang="0">
                    <a:pos x="T8" y="T9"/>
                  </a:cxn>
                </a:cxnLst>
                <a:rect l="0" t="0" r="r" b="b"/>
                <a:pathLst>
                  <a:path w="69" h="61">
                    <a:moveTo>
                      <a:pt x="69" y="40"/>
                    </a:moveTo>
                    <a:lnTo>
                      <a:pt x="19" y="0"/>
                    </a:lnTo>
                    <a:lnTo>
                      <a:pt x="0" y="21"/>
                    </a:lnTo>
                    <a:lnTo>
                      <a:pt x="52" y="61"/>
                    </a:lnTo>
                    <a:lnTo>
                      <a:pt x="69" y="40"/>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2" name="Freeform 107"/>
              <p:cNvSpPr>
                <a:spLocks/>
              </p:cNvSpPr>
              <p:nvPr/>
            </p:nvSpPr>
            <p:spPr bwMode="auto">
              <a:xfrm>
                <a:off x="-1522" y="2083"/>
                <a:ext cx="68" cy="64"/>
              </a:xfrm>
              <a:custGeom>
                <a:avLst/>
                <a:gdLst>
                  <a:gd name="T0" fmla="*/ 68 w 68"/>
                  <a:gd name="T1" fmla="*/ 43 h 64"/>
                  <a:gd name="T2" fmla="*/ 16 w 68"/>
                  <a:gd name="T3" fmla="*/ 0 h 64"/>
                  <a:gd name="T4" fmla="*/ 0 w 68"/>
                  <a:gd name="T5" fmla="*/ 24 h 64"/>
                  <a:gd name="T6" fmla="*/ 50 w 68"/>
                  <a:gd name="T7" fmla="*/ 64 h 64"/>
                  <a:gd name="T8" fmla="*/ 68 w 68"/>
                  <a:gd name="T9" fmla="*/ 43 h 64"/>
                </a:gdLst>
                <a:ahLst/>
                <a:cxnLst>
                  <a:cxn ang="0">
                    <a:pos x="T0" y="T1"/>
                  </a:cxn>
                  <a:cxn ang="0">
                    <a:pos x="T2" y="T3"/>
                  </a:cxn>
                  <a:cxn ang="0">
                    <a:pos x="T4" y="T5"/>
                  </a:cxn>
                  <a:cxn ang="0">
                    <a:pos x="T6" y="T7"/>
                  </a:cxn>
                  <a:cxn ang="0">
                    <a:pos x="T8" y="T9"/>
                  </a:cxn>
                </a:cxnLst>
                <a:rect l="0" t="0" r="r" b="b"/>
                <a:pathLst>
                  <a:path w="68" h="64">
                    <a:moveTo>
                      <a:pt x="68" y="43"/>
                    </a:moveTo>
                    <a:lnTo>
                      <a:pt x="16" y="0"/>
                    </a:lnTo>
                    <a:lnTo>
                      <a:pt x="0" y="24"/>
                    </a:lnTo>
                    <a:lnTo>
                      <a:pt x="50" y="64"/>
                    </a:lnTo>
                    <a:lnTo>
                      <a:pt x="68" y="43"/>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3" name="Freeform 108"/>
              <p:cNvSpPr>
                <a:spLocks/>
              </p:cNvSpPr>
              <p:nvPr/>
            </p:nvSpPr>
            <p:spPr bwMode="auto">
              <a:xfrm>
                <a:off x="-1789" y="1873"/>
                <a:ext cx="69" cy="61"/>
              </a:xfrm>
              <a:custGeom>
                <a:avLst/>
                <a:gdLst>
                  <a:gd name="T0" fmla="*/ 69 w 69"/>
                  <a:gd name="T1" fmla="*/ 40 h 61"/>
                  <a:gd name="T2" fmla="*/ 19 w 69"/>
                  <a:gd name="T3" fmla="*/ 0 h 61"/>
                  <a:gd name="T4" fmla="*/ 0 w 69"/>
                  <a:gd name="T5" fmla="*/ 21 h 61"/>
                  <a:gd name="T6" fmla="*/ 52 w 69"/>
                  <a:gd name="T7" fmla="*/ 61 h 61"/>
                  <a:gd name="T8" fmla="*/ 69 w 69"/>
                  <a:gd name="T9" fmla="*/ 40 h 61"/>
                </a:gdLst>
                <a:ahLst/>
                <a:cxnLst>
                  <a:cxn ang="0">
                    <a:pos x="T0" y="T1"/>
                  </a:cxn>
                  <a:cxn ang="0">
                    <a:pos x="T2" y="T3"/>
                  </a:cxn>
                  <a:cxn ang="0">
                    <a:pos x="T4" y="T5"/>
                  </a:cxn>
                  <a:cxn ang="0">
                    <a:pos x="T6" y="T7"/>
                  </a:cxn>
                  <a:cxn ang="0">
                    <a:pos x="T8" y="T9"/>
                  </a:cxn>
                </a:cxnLst>
                <a:rect l="0" t="0" r="r" b="b"/>
                <a:pathLst>
                  <a:path w="69" h="61">
                    <a:moveTo>
                      <a:pt x="69" y="40"/>
                    </a:moveTo>
                    <a:lnTo>
                      <a:pt x="19" y="0"/>
                    </a:lnTo>
                    <a:lnTo>
                      <a:pt x="0" y="21"/>
                    </a:lnTo>
                    <a:lnTo>
                      <a:pt x="52" y="61"/>
                    </a:lnTo>
                    <a:lnTo>
                      <a:pt x="69" y="40"/>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4" name="Freeform 109"/>
              <p:cNvSpPr>
                <a:spLocks/>
              </p:cNvSpPr>
              <p:nvPr/>
            </p:nvSpPr>
            <p:spPr bwMode="auto">
              <a:xfrm>
                <a:off x="-1966" y="1731"/>
                <a:ext cx="68" cy="64"/>
              </a:xfrm>
              <a:custGeom>
                <a:avLst/>
                <a:gdLst>
                  <a:gd name="T0" fmla="*/ 0 w 68"/>
                  <a:gd name="T1" fmla="*/ 24 h 64"/>
                  <a:gd name="T2" fmla="*/ 52 w 68"/>
                  <a:gd name="T3" fmla="*/ 64 h 64"/>
                  <a:gd name="T4" fmla="*/ 68 w 68"/>
                  <a:gd name="T5" fmla="*/ 40 h 64"/>
                  <a:gd name="T6" fmla="*/ 19 w 68"/>
                  <a:gd name="T7" fmla="*/ 0 h 64"/>
                  <a:gd name="T8" fmla="*/ 0 w 68"/>
                  <a:gd name="T9" fmla="*/ 24 h 64"/>
                </a:gdLst>
                <a:ahLst/>
                <a:cxnLst>
                  <a:cxn ang="0">
                    <a:pos x="T0" y="T1"/>
                  </a:cxn>
                  <a:cxn ang="0">
                    <a:pos x="T2" y="T3"/>
                  </a:cxn>
                  <a:cxn ang="0">
                    <a:pos x="T4" y="T5"/>
                  </a:cxn>
                  <a:cxn ang="0">
                    <a:pos x="T6" y="T7"/>
                  </a:cxn>
                  <a:cxn ang="0">
                    <a:pos x="T8" y="T9"/>
                  </a:cxn>
                </a:cxnLst>
                <a:rect l="0" t="0" r="r" b="b"/>
                <a:pathLst>
                  <a:path w="68" h="64">
                    <a:moveTo>
                      <a:pt x="0" y="24"/>
                    </a:moveTo>
                    <a:lnTo>
                      <a:pt x="52" y="64"/>
                    </a:lnTo>
                    <a:lnTo>
                      <a:pt x="68" y="40"/>
                    </a:lnTo>
                    <a:lnTo>
                      <a:pt x="19" y="0"/>
                    </a:lnTo>
                    <a:lnTo>
                      <a:pt x="0" y="24"/>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sp>
            <p:nvSpPr>
              <p:cNvPr id="565" name="Freeform 110"/>
              <p:cNvSpPr>
                <a:spLocks/>
              </p:cNvSpPr>
              <p:nvPr/>
            </p:nvSpPr>
            <p:spPr bwMode="auto">
              <a:xfrm>
                <a:off x="-1876" y="1802"/>
                <a:ext cx="68" cy="64"/>
              </a:xfrm>
              <a:custGeom>
                <a:avLst/>
                <a:gdLst>
                  <a:gd name="T0" fmla="*/ 16 w 68"/>
                  <a:gd name="T1" fmla="*/ 0 h 64"/>
                  <a:gd name="T2" fmla="*/ 0 w 68"/>
                  <a:gd name="T3" fmla="*/ 24 h 64"/>
                  <a:gd name="T4" fmla="*/ 49 w 68"/>
                  <a:gd name="T5" fmla="*/ 64 h 64"/>
                  <a:gd name="T6" fmla="*/ 68 w 68"/>
                  <a:gd name="T7" fmla="*/ 40 h 64"/>
                  <a:gd name="T8" fmla="*/ 16 w 68"/>
                  <a:gd name="T9" fmla="*/ 0 h 64"/>
                </a:gdLst>
                <a:ahLst/>
                <a:cxnLst>
                  <a:cxn ang="0">
                    <a:pos x="T0" y="T1"/>
                  </a:cxn>
                  <a:cxn ang="0">
                    <a:pos x="T2" y="T3"/>
                  </a:cxn>
                  <a:cxn ang="0">
                    <a:pos x="T4" y="T5"/>
                  </a:cxn>
                  <a:cxn ang="0">
                    <a:pos x="T6" y="T7"/>
                  </a:cxn>
                  <a:cxn ang="0">
                    <a:pos x="T8" y="T9"/>
                  </a:cxn>
                </a:cxnLst>
                <a:rect l="0" t="0" r="r" b="b"/>
                <a:pathLst>
                  <a:path w="68" h="64">
                    <a:moveTo>
                      <a:pt x="16" y="0"/>
                    </a:moveTo>
                    <a:lnTo>
                      <a:pt x="0" y="24"/>
                    </a:lnTo>
                    <a:lnTo>
                      <a:pt x="49" y="64"/>
                    </a:lnTo>
                    <a:lnTo>
                      <a:pt x="68" y="40"/>
                    </a:lnTo>
                    <a:lnTo>
                      <a:pt x="16" y="0"/>
                    </a:ln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895"/>
                <a:endParaRPr lang="en-US" sz="1400" kern="0" dirty="0">
                  <a:solidFill>
                    <a:srgbClr val="737373"/>
                  </a:solidFill>
                  <a:latin typeface="Qualcomm Office Regular" pitchFamily="34" charset="0"/>
                </a:endParaRPr>
              </a:p>
            </p:txBody>
          </p:sp>
        </p:grpSp>
        <p:sp>
          <p:nvSpPr>
            <p:cNvPr id="533" name="32-Point Star 532"/>
            <p:cNvSpPr>
              <a:spLocks noChangeAspect="1"/>
            </p:cNvSpPr>
            <p:nvPr/>
          </p:nvSpPr>
          <p:spPr>
            <a:xfrm rot="5069149" flipH="1">
              <a:off x="6996398" y="2107312"/>
              <a:ext cx="417013" cy="417013"/>
            </a:xfrm>
            <a:prstGeom prst="star32">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nvGrpSpPr>
            <p:cNvPr id="534" name="Group 533"/>
            <p:cNvGrpSpPr>
              <a:grpSpLocks noChangeAspect="1"/>
            </p:cNvGrpSpPr>
            <p:nvPr/>
          </p:nvGrpSpPr>
          <p:grpSpPr>
            <a:xfrm>
              <a:off x="3734851" y="4028103"/>
              <a:ext cx="951075" cy="1056750"/>
              <a:chOff x="4306585" y="1084430"/>
              <a:chExt cx="284972" cy="316441"/>
            </a:xfrm>
            <a:grpFill/>
          </p:grpSpPr>
          <p:sp>
            <p:nvSpPr>
              <p:cNvPr id="536" name="Freeform 43"/>
              <p:cNvSpPr>
                <a:spLocks noChangeArrowheads="1"/>
              </p:cNvSpPr>
              <p:nvPr/>
            </p:nvSpPr>
            <p:spPr bwMode="auto">
              <a:xfrm>
                <a:off x="4468042" y="1203095"/>
                <a:ext cx="114635" cy="102520"/>
              </a:xfrm>
              <a:custGeom>
                <a:avLst/>
                <a:gdLst>
                  <a:gd name="T0" fmla="*/ 87 w 628"/>
                  <a:gd name="T1" fmla="*/ 259 h 562"/>
                  <a:gd name="T2" fmla="*/ 87 w 628"/>
                  <a:gd name="T3" fmla="*/ 259 h 562"/>
                  <a:gd name="T4" fmla="*/ 627 w 628"/>
                  <a:gd name="T5" fmla="*/ 561 h 562"/>
                  <a:gd name="T6" fmla="*/ 303 w 628"/>
                  <a:gd name="T7" fmla="*/ 0 h 562"/>
                  <a:gd name="T8" fmla="*/ 0 w 628"/>
                  <a:gd name="T9" fmla="*/ 173 h 562"/>
                  <a:gd name="T10" fmla="*/ 87 w 628"/>
                  <a:gd name="T11" fmla="*/ 259 h 562"/>
                </a:gdLst>
                <a:ahLst/>
                <a:cxnLst>
                  <a:cxn ang="0">
                    <a:pos x="T0" y="T1"/>
                  </a:cxn>
                  <a:cxn ang="0">
                    <a:pos x="T2" y="T3"/>
                  </a:cxn>
                  <a:cxn ang="0">
                    <a:pos x="T4" y="T5"/>
                  </a:cxn>
                  <a:cxn ang="0">
                    <a:pos x="T6" y="T7"/>
                  </a:cxn>
                  <a:cxn ang="0">
                    <a:pos x="T8" y="T9"/>
                  </a:cxn>
                  <a:cxn ang="0">
                    <a:pos x="T10" y="T11"/>
                  </a:cxn>
                </a:cxnLst>
                <a:rect l="0" t="0" r="r" b="b"/>
                <a:pathLst>
                  <a:path w="628" h="562">
                    <a:moveTo>
                      <a:pt x="87" y="259"/>
                    </a:moveTo>
                    <a:lnTo>
                      <a:pt x="87" y="259"/>
                    </a:lnTo>
                    <a:cubicBezTo>
                      <a:pt x="627" y="561"/>
                      <a:pt x="627" y="561"/>
                      <a:pt x="627" y="561"/>
                    </a:cubicBezTo>
                    <a:cubicBezTo>
                      <a:pt x="303" y="0"/>
                      <a:pt x="303" y="0"/>
                      <a:pt x="303" y="0"/>
                    </a:cubicBezTo>
                    <a:cubicBezTo>
                      <a:pt x="0" y="173"/>
                      <a:pt x="0" y="173"/>
                      <a:pt x="0" y="173"/>
                    </a:cubicBezTo>
                    <a:cubicBezTo>
                      <a:pt x="44" y="215"/>
                      <a:pt x="65" y="238"/>
                      <a:pt x="87" y="259"/>
                    </a:cubicBez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37" name="Freeform 44"/>
              <p:cNvSpPr>
                <a:spLocks noChangeArrowheads="1"/>
              </p:cNvSpPr>
              <p:nvPr/>
            </p:nvSpPr>
            <p:spPr bwMode="auto">
              <a:xfrm>
                <a:off x="4531818" y="1167577"/>
                <a:ext cx="59739" cy="134003"/>
              </a:xfrm>
              <a:custGeom>
                <a:avLst/>
                <a:gdLst>
                  <a:gd name="T0" fmla="*/ 0 w 325"/>
                  <a:gd name="T1" fmla="*/ 172 h 734"/>
                  <a:gd name="T2" fmla="*/ 324 w 325"/>
                  <a:gd name="T3" fmla="*/ 733 h 734"/>
                  <a:gd name="T4" fmla="*/ 324 w 325"/>
                  <a:gd name="T5" fmla="*/ 0 h 734"/>
                  <a:gd name="T6" fmla="*/ 0 w 325"/>
                  <a:gd name="T7" fmla="*/ 172 h 734"/>
                </a:gdLst>
                <a:ahLst/>
                <a:cxnLst>
                  <a:cxn ang="0">
                    <a:pos x="T0" y="T1"/>
                  </a:cxn>
                  <a:cxn ang="0">
                    <a:pos x="T2" y="T3"/>
                  </a:cxn>
                  <a:cxn ang="0">
                    <a:pos x="T4" y="T5"/>
                  </a:cxn>
                  <a:cxn ang="0">
                    <a:pos x="T6" y="T7"/>
                  </a:cxn>
                </a:cxnLst>
                <a:rect l="0" t="0" r="r" b="b"/>
                <a:pathLst>
                  <a:path w="325" h="734">
                    <a:moveTo>
                      <a:pt x="0" y="172"/>
                    </a:moveTo>
                    <a:lnTo>
                      <a:pt x="324" y="733"/>
                    </a:lnTo>
                    <a:lnTo>
                      <a:pt x="324" y="0"/>
                    </a:lnTo>
                    <a:lnTo>
                      <a:pt x="0" y="172"/>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38" name="Freeform 45"/>
              <p:cNvSpPr>
                <a:spLocks noChangeArrowheads="1"/>
              </p:cNvSpPr>
              <p:nvPr/>
            </p:nvSpPr>
            <p:spPr bwMode="auto">
              <a:xfrm>
                <a:off x="4456740" y="1088466"/>
                <a:ext cx="59739" cy="134810"/>
              </a:xfrm>
              <a:custGeom>
                <a:avLst/>
                <a:gdLst>
                  <a:gd name="T0" fmla="*/ 324 w 325"/>
                  <a:gd name="T1" fmla="*/ 561 h 735"/>
                  <a:gd name="T2" fmla="*/ 324 w 325"/>
                  <a:gd name="T3" fmla="*/ 561 h 735"/>
                  <a:gd name="T4" fmla="*/ 0 w 325"/>
                  <a:gd name="T5" fmla="*/ 0 h 735"/>
                  <a:gd name="T6" fmla="*/ 0 w 325"/>
                  <a:gd name="T7" fmla="*/ 582 h 735"/>
                  <a:gd name="T8" fmla="*/ 21 w 325"/>
                  <a:gd name="T9" fmla="*/ 734 h 735"/>
                  <a:gd name="T10" fmla="*/ 324 w 325"/>
                  <a:gd name="T11" fmla="*/ 561 h 735"/>
                </a:gdLst>
                <a:ahLst/>
                <a:cxnLst>
                  <a:cxn ang="0">
                    <a:pos x="T0" y="T1"/>
                  </a:cxn>
                  <a:cxn ang="0">
                    <a:pos x="T2" y="T3"/>
                  </a:cxn>
                  <a:cxn ang="0">
                    <a:pos x="T4" y="T5"/>
                  </a:cxn>
                  <a:cxn ang="0">
                    <a:pos x="T6" y="T7"/>
                  </a:cxn>
                  <a:cxn ang="0">
                    <a:pos x="T8" y="T9"/>
                  </a:cxn>
                  <a:cxn ang="0">
                    <a:pos x="T10" y="T11"/>
                  </a:cxn>
                </a:cxnLst>
                <a:rect l="0" t="0" r="r" b="b"/>
                <a:pathLst>
                  <a:path w="325" h="735">
                    <a:moveTo>
                      <a:pt x="324" y="561"/>
                    </a:moveTo>
                    <a:lnTo>
                      <a:pt x="324" y="561"/>
                    </a:lnTo>
                    <a:cubicBezTo>
                      <a:pt x="0" y="0"/>
                      <a:pt x="0" y="0"/>
                      <a:pt x="0" y="0"/>
                    </a:cubicBezTo>
                    <a:cubicBezTo>
                      <a:pt x="0" y="582"/>
                      <a:pt x="0" y="582"/>
                      <a:pt x="0" y="582"/>
                    </a:cubicBezTo>
                    <a:cubicBezTo>
                      <a:pt x="0" y="626"/>
                      <a:pt x="0" y="669"/>
                      <a:pt x="21" y="734"/>
                    </a:cubicBezTo>
                    <a:lnTo>
                      <a:pt x="324" y="561"/>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39" name="Freeform 46"/>
              <p:cNvSpPr>
                <a:spLocks noChangeArrowheads="1"/>
              </p:cNvSpPr>
              <p:nvPr/>
            </p:nvSpPr>
            <p:spPr bwMode="auto">
              <a:xfrm>
                <a:off x="4464813" y="1084430"/>
                <a:ext cx="118671" cy="102521"/>
              </a:xfrm>
              <a:custGeom>
                <a:avLst/>
                <a:gdLst>
                  <a:gd name="T0" fmla="*/ 648 w 649"/>
                  <a:gd name="T1" fmla="*/ 367 h 562"/>
                  <a:gd name="T2" fmla="*/ 0 w 649"/>
                  <a:gd name="T3" fmla="*/ 0 h 562"/>
                  <a:gd name="T4" fmla="*/ 324 w 649"/>
                  <a:gd name="T5" fmla="*/ 561 h 562"/>
                  <a:gd name="T6" fmla="*/ 648 w 649"/>
                  <a:gd name="T7" fmla="*/ 367 h 562"/>
                </a:gdLst>
                <a:ahLst/>
                <a:cxnLst>
                  <a:cxn ang="0">
                    <a:pos x="T0" y="T1"/>
                  </a:cxn>
                  <a:cxn ang="0">
                    <a:pos x="T2" y="T3"/>
                  </a:cxn>
                  <a:cxn ang="0">
                    <a:pos x="T4" y="T5"/>
                  </a:cxn>
                  <a:cxn ang="0">
                    <a:pos x="T6" y="T7"/>
                  </a:cxn>
                </a:cxnLst>
                <a:rect l="0" t="0" r="r" b="b"/>
                <a:pathLst>
                  <a:path w="649" h="562">
                    <a:moveTo>
                      <a:pt x="648" y="367"/>
                    </a:moveTo>
                    <a:lnTo>
                      <a:pt x="0" y="0"/>
                    </a:lnTo>
                    <a:lnTo>
                      <a:pt x="324" y="561"/>
                    </a:lnTo>
                    <a:lnTo>
                      <a:pt x="648" y="367"/>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0" name="Freeform 47"/>
              <p:cNvSpPr>
                <a:spLocks noChangeArrowheads="1"/>
              </p:cNvSpPr>
              <p:nvPr/>
            </p:nvSpPr>
            <p:spPr bwMode="auto">
              <a:xfrm>
                <a:off x="4381663" y="1088466"/>
                <a:ext cx="59739" cy="134810"/>
              </a:xfrm>
              <a:custGeom>
                <a:avLst/>
                <a:gdLst>
                  <a:gd name="T0" fmla="*/ 324 w 325"/>
                  <a:gd name="T1" fmla="*/ 0 h 735"/>
                  <a:gd name="T2" fmla="*/ 324 w 325"/>
                  <a:gd name="T3" fmla="*/ 0 h 735"/>
                  <a:gd name="T4" fmla="*/ 0 w 325"/>
                  <a:gd name="T5" fmla="*/ 561 h 735"/>
                  <a:gd name="T6" fmla="*/ 280 w 325"/>
                  <a:gd name="T7" fmla="*/ 734 h 735"/>
                  <a:gd name="T8" fmla="*/ 324 w 325"/>
                  <a:gd name="T9" fmla="*/ 582 h 735"/>
                  <a:gd name="T10" fmla="*/ 324 w 325"/>
                  <a:gd name="T11" fmla="*/ 0 h 735"/>
                </a:gdLst>
                <a:ahLst/>
                <a:cxnLst>
                  <a:cxn ang="0">
                    <a:pos x="T0" y="T1"/>
                  </a:cxn>
                  <a:cxn ang="0">
                    <a:pos x="T2" y="T3"/>
                  </a:cxn>
                  <a:cxn ang="0">
                    <a:pos x="T4" y="T5"/>
                  </a:cxn>
                  <a:cxn ang="0">
                    <a:pos x="T6" y="T7"/>
                  </a:cxn>
                  <a:cxn ang="0">
                    <a:pos x="T8" y="T9"/>
                  </a:cxn>
                  <a:cxn ang="0">
                    <a:pos x="T10" y="T11"/>
                  </a:cxn>
                </a:cxnLst>
                <a:rect l="0" t="0" r="r" b="b"/>
                <a:pathLst>
                  <a:path w="325" h="735">
                    <a:moveTo>
                      <a:pt x="324" y="0"/>
                    </a:moveTo>
                    <a:lnTo>
                      <a:pt x="324" y="0"/>
                    </a:lnTo>
                    <a:cubicBezTo>
                      <a:pt x="0" y="561"/>
                      <a:pt x="0" y="561"/>
                      <a:pt x="0" y="561"/>
                    </a:cubicBezTo>
                    <a:cubicBezTo>
                      <a:pt x="280" y="734"/>
                      <a:pt x="280" y="734"/>
                      <a:pt x="280" y="734"/>
                    </a:cubicBezTo>
                    <a:cubicBezTo>
                      <a:pt x="302" y="669"/>
                      <a:pt x="324" y="626"/>
                      <a:pt x="324" y="582"/>
                    </a:cubicBezTo>
                    <a:lnTo>
                      <a:pt x="324" y="0"/>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1" name="Freeform 48"/>
              <p:cNvSpPr>
                <a:spLocks noChangeArrowheads="1"/>
              </p:cNvSpPr>
              <p:nvPr/>
            </p:nvSpPr>
            <p:spPr bwMode="auto">
              <a:xfrm>
                <a:off x="4314658" y="1084430"/>
                <a:ext cx="118671" cy="102521"/>
              </a:xfrm>
              <a:custGeom>
                <a:avLst/>
                <a:gdLst>
                  <a:gd name="T0" fmla="*/ 0 w 648"/>
                  <a:gd name="T1" fmla="*/ 367 h 562"/>
                  <a:gd name="T2" fmla="*/ 323 w 648"/>
                  <a:gd name="T3" fmla="*/ 561 h 562"/>
                  <a:gd name="T4" fmla="*/ 647 w 648"/>
                  <a:gd name="T5" fmla="*/ 0 h 562"/>
                  <a:gd name="T6" fmla="*/ 0 w 648"/>
                  <a:gd name="T7" fmla="*/ 367 h 562"/>
                </a:gdLst>
                <a:ahLst/>
                <a:cxnLst>
                  <a:cxn ang="0">
                    <a:pos x="T0" y="T1"/>
                  </a:cxn>
                  <a:cxn ang="0">
                    <a:pos x="T2" y="T3"/>
                  </a:cxn>
                  <a:cxn ang="0">
                    <a:pos x="T4" y="T5"/>
                  </a:cxn>
                  <a:cxn ang="0">
                    <a:pos x="T6" y="T7"/>
                  </a:cxn>
                </a:cxnLst>
                <a:rect l="0" t="0" r="r" b="b"/>
                <a:pathLst>
                  <a:path w="648" h="562">
                    <a:moveTo>
                      <a:pt x="0" y="367"/>
                    </a:moveTo>
                    <a:lnTo>
                      <a:pt x="323" y="561"/>
                    </a:lnTo>
                    <a:lnTo>
                      <a:pt x="647" y="0"/>
                    </a:lnTo>
                    <a:lnTo>
                      <a:pt x="0" y="367"/>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2" name="Freeform 49"/>
              <p:cNvSpPr>
                <a:spLocks noChangeArrowheads="1"/>
              </p:cNvSpPr>
              <p:nvPr/>
            </p:nvSpPr>
            <p:spPr bwMode="auto">
              <a:xfrm>
                <a:off x="4314658" y="1203095"/>
                <a:ext cx="110599" cy="102520"/>
              </a:xfrm>
              <a:custGeom>
                <a:avLst/>
                <a:gdLst>
                  <a:gd name="T0" fmla="*/ 604 w 605"/>
                  <a:gd name="T1" fmla="*/ 173 h 562"/>
                  <a:gd name="T2" fmla="*/ 604 w 605"/>
                  <a:gd name="T3" fmla="*/ 173 h 562"/>
                  <a:gd name="T4" fmla="*/ 323 w 605"/>
                  <a:gd name="T5" fmla="*/ 0 h 562"/>
                  <a:gd name="T6" fmla="*/ 0 w 605"/>
                  <a:gd name="T7" fmla="*/ 561 h 562"/>
                  <a:gd name="T8" fmla="*/ 518 w 605"/>
                  <a:gd name="T9" fmla="*/ 259 h 562"/>
                  <a:gd name="T10" fmla="*/ 604 w 605"/>
                  <a:gd name="T11" fmla="*/ 173 h 562"/>
                </a:gdLst>
                <a:ahLst/>
                <a:cxnLst>
                  <a:cxn ang="0">
                    <a:pos x="T0" y="T1"/>
                  </a:cxn>
                  <a:cxn ang="0">
                    <a:pos x="T2" y="T3"/>
                  </a:cxn>
                  <a:cxn ang="0">
                    <a:pos x="T4" y="T5"/>
                  </a:cxn>
                  <a:cxn ang="0">
                    <a:pos x="T6" y="T7"/>
                  </a:cxn>
                  <a:cxn ang="0">
                    <a:pos x="T8" y="T9"/>
                  </a:cxn>
                  <a:cxn ang="0">
                    <a:pos x="T10" y="T11"/>
                  </a:cxn>
                </a:cxnLst>
                <a:rect l="0" t="0" r="r" b="b"/>
                <a:pathLst>
                  <a:path w="605" h="562">
                    <a:moveTo>
                      <a:pt x="604" y="173"/>
                    </a:moveTo>
                    <a:lnTo>
                      <a:pt x="604" y="173"/>
                    </a:lnTo>
                    <a:cubicBezTo>
                      <a:pt x="323" y="0"/>
                      <a:pt x="323" y="0"/>
                      <a:pt x="323" y="0"/>
                    </a:cubicBezTo>
                    <a:cubicBezTo>
                      <a:pt x="0" y="561"/>
                      <a:pt x="0" y="561"/>
                      <a:pt x="0" y="561"/>
                    </a:cubicBezTo>
                    <a:cubicBezTo>
                      <a:pt x="518" y="259"/>
                      <a:pt x="518" y="259"/>
                      <a:pt x="518" y="259"/>
                    </a:cubicBezTo>
                    <a:cubicBezTo>
                      <a:pt x="539" y="238"/>
                      <a:pt x="582" y="215"/>
                      <a:pt x="604" y="173"/>
                    </a:cubicBez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3" name="Freeform 50"/>
              <p:cNvSpPr>
                <a:spLocks noChangeArrowheads="1"/>
              </p:cNvSpPr>
              <p:nvPr/>
            </p:nvSpPr>
            <p:spPr bwMode="auto">
              <a:xfrm>
                <a:off x="4306585" y="1167577"/>
                <a:ext cx="59739" cy="134003"/>
              </a:xfrm>
              <a:custGeom>
                <a:avLst/>
                <a:gdLst>
                  <a:gd name="T0" fmla="*/ 0 w 325"/>
                  <a:gd name="T1" fmla="*/ 733 h 734"/>
                  <a:gd name="T2" fmla="*/ 324 w 325"/>
                  <a:gd name="T3" fmla="*/ 172 h 734"/>
                  <a:gd name="T4" fmla="*/ 0 w 325"/>
                  <a:gd name="T5" fmla="*/ 0 h 734"/>
                  <a:gd name="T6" fmla="*/ 0 w 325"/>
                  <a:gd name="T7" fmla="*/ 733 h 734"/>
                </a:gdLst>
                <a:ahLst/>
                <a:cxnLst>
                  <a:cxn ang="0">
                    <a:pos x="T0" y="T1"/>
                  </a:cxn>
                  <a:cxn ang="0">
                    <a:pos x="T2" y="T3"/>
                  </a:cxn>
                  <a:cxn ang="0">
                    <a:pos x="T4" y="T5"/>
                  </a:cxn>
                  <a:cxn ang="0">
                    <a:pos x="T6" y="T7"/>
                  </a:cxn>
                </a:cxnLst>
                <a:rect l="0" t="0" r="r" b="b"/>
                <a:pathLst>
                  <a:path w="325" h="734">
                    <a:moveTo>
                      <a:pt x="0" y="733"/>
                    </a:moveTo>
                    <a:lnTo>
                      <a:pt x="324" y="172"/>
                    </a:lnTo>
                    <a:lnTo>
                      <a:pt x="0" y="0"/>
                    </a:lnTo>
                    <a:lnTo>
                      <a:pt x="0" y="733"/>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4" name="Freeform 51"/>
              <p:cNvSpPr>
                <a:spLocks noChangeArrowheads="1"/>
              </p:cNvSpPr>
              <p:nvPr/>
            </p:nvSpPr>
            <p:spPr bwMode="auto">
              <a:xfrm>
                <a:off x="4321924" y="1262832"/>
                <a:ext cx="118671" cy="58929"/>
              </a:xfrm>
              <a:custGeom>
                <a:avLst/>
                <a:gdLst>
                  <a:gd name="T0" fmla="*/ 497 w 650"/>
                  <a:gd name="T1" fmla="*/ 43 h 324"/>
                  <a:gd name="T2" fmla="*/ 497 w 650"/>
                  <a:gd name="T3" fmla="*/ 43 h 324"/>
                  <a:gd name="T4" fmla="*/ 0 w 650"/>
                  <a:gd name="T5" fmla="*/ 323 h 324"/>
                  <a:gd name="T6" fmla="*/ 649 w 650"/>
                  <a:gd name="T7" fmla="*/ 323 h 324"/>
                  <a:gd name="T8" fmla="*/ 649 w 650"/>
                  <a:gd name="T9" fmla="*/ 0 h 324"/>
                  <a:gd name="T10" fmla="*/ 497 w 650"/>
                  <a:gd name="T11" fmla="*/ 43 h 324"/>
                </a:gdLst>
                <a:ahLst/>
                <a:cxnLst>
                  <a:cxn ang="0">
                    <a:pos x="T0" y="T1"/>
                  </a:cxn>
                  <a:cxn ang="0">
                    <a:pos x="T2" y="T3"/>
                  </a:cxn>
                  <a:cxn ang="0">
                    <a:pos x="T4" y="T5"/>
                  </a:cxn>
                  <a:cxn ang="0">
                    <a:pos x="T6" y="T7"/>
                  </a:cxn>
                  <a:cxn ang="0">
                    <a:pos x="T8" y="T9"/>
                  </a:cxn>
                  <a:cxn ang="0">
                    <a:pos x="T10" y="T11"/>
                  </a:cxn>
                </a:cxnLst>
                <a:rect l="0" t="0" r="r" b="b"/>
                <a:pathLst>
                  <a:path w="650" h="324">
                    <a:moveTo>
                      <a:pt x="497" y="43"/>
                    </a:moveTo>
                    <a:lnTo>
                      <a:pt x="497" y="43"/>
                    </a:lnTo>
                    <a:cubicBezTo>
                      <a:pt x="0" y="323"/>
                      <a:pt x="0" y="323"/>
                      <a:pt x="0" y="323"/>
                    </a:cubicBezTo>
                    <a:cubicBezTo>
                      <a:pt x="649" y="323"/>
                      <a:pt x="649" y="323"/>
                      <a:pt x="649" y="323"/>
                    </a:cubicBezTo>
                    <a:cubicBezTo>
                      <a:pt x="649" y="0"/>
                      <a:pt x="649" y="0"/>
                      <a:pt x="649" y="0"/>
                    </a:cubicBezTo>
                    <a:cubicBezTo>
                      <a:pt x="584" y="0"/>
                      <a:pt x="540" y="21"/>
                      <a:pt x="497" y="43"/>
                    </a:cubicBez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5" name="Freeform 52"/>
              <p:cNvSpPr>
                <a:spLocks noChangeArrowheads="1"/>
              </p:cNvSpPr>
              <p:nvPr/>
            </p:nvSpPr>
            <p:spPr bwMode="auto">
              <a:xfrm>
                <a:off x="4321924" y="1329833"/>
                <a:ext cx="118671" cy="71038"/>
              </a:xfrm>
              <a:custGeom>
                <a:avLst/>
                <a:gdLst>
                  <a:gd name="T0" fmla="*/ 649 w 650"/>
                  <a:gd name="T1" fmla="*/ 0 h 389"/>
                  <a:gd name="T2" fmla="*/ 0 w 650"/>
                  <a:gd name="T3" fmla="*/ 0 h 389"/>
                  <a:gd name="T4" fmla="*/ 649 w 650"/>
                  <a:gd name="T5" fmla="*/ 388 h 389"/>
                  <a:gd name="T6" fmla="*/ 649 w 650"/>
                  <a:gd name="T7" fmla="*/ 0 h 389"/>
                </a:gdLst>
                <a:ahLst/>
                <a:cxnLst>
                  <a:cxn ang="0">
                    <a:pos x="T0" y="T1"/>
                  </a:cxn>
                  <a:cxn ang="0">
                    <a:pos x="T2" y="T3"/>
                  </a:cxn>
                  <a:cxn ang="0">
                    <a:pos x="T4" y="T5"/>
                  </a:cxn>
                  <a:cxn ang="0">
                    <a:pos x="T6" y="T7"/>
                  </a:cxn>
                </a:cxnLst>
                <a:rect l="0" t="0" r="r" b="b"/>
                <a:pathLst>
                  <a:path w="650" h="389">
                    <a:moveTo>
                      <a:pt x="649" y="0"/>
                    </a:moveTo>
                    <a:lnTo>
                      <a:pt x="0" y="0"/>
                    </a:lnTo>
                    <a:lnTo>
                      <a:pt x="649" y="388"/>
                    </a:lnTo>
                    <a:lnTo>
                      <a:pt x="649" y="0"/>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6" name="Freeform 53"/>
              <p:cNvSpPr>
                <a:spLocks noChangeArrowheads="1"/>
              </p:cNvSpPr>
              <p:nvPr/>
            </p:nvSpPr>
            <p:spPr bwMode="auto">
              <a:xfrm>
                <a:off x="4456740" y="1262832"/>
                <a:ext cx="118671" cy="58929"/>
              </a:xfrm>
              <a:custGeom>
                <a:avLst/>
                <a:gdLst>
                  <a:gd name="T0" fmla="*/ 0 w 649"/>
                  <a:gd name="T1" fmla="*/ 0 h 324"/>
                  <a:gd name="T2" fmla="*/ 0 w 649"/>
                  <a:gd name="T3" fmla="*/ 0 h 324"/>
                  <a:gd name="T4" fmla="*/ 0 w 649"/>
                  <a:gd name="T5" fmla="*/ 323 h 324"/>
                  <a:gd name="T6" fmla="*/ 648 w 649"/>
                  <a:gd name="T7" fmla="*/ 323 h 324"/>
                  <a:gd name="T8" fmla="*/ 151 w 649"/>
                  <a:gd name="T9" fmla="*/ 43 h 324"/>
                  <a:gd name="T10" fmla="*/ 0 w 649"/>
                  <a:gd name="T11" fmla="*/ 0 h 324"/>
                </a:gdLst>
                <a:ahLst/>
                <a:cxnLst>
                  <a:cxn ang="0">
                    <a:pos x="T0" y="T1"/>
                  </a:cxn>
                  <a:cxn ang="0">
                    <a:pos x="T2" y="T3"/>
                  </a:cxn>
                  <a:cxn ang="0">
                    <a:pos x="T4" y="T5"/>
                  </a:cxn>
                  <a:cxn ang="0">
                    <a:pos x="T6" y="T7"/>
                  </a:cxn>
                  <a:cxn ang="0">
                    <a:pos x="T8" y="T9"/>
                  </a:cxn>
                  <a:cxn ang="0">
                    <a:pos x="T10" y="T11"/>
                  </a:cxn>
                </a:cxnLst>
                <a:rect l="0" t="0" r="r" b="b"/>
                <a:pathLst>
                  <a:path w="649" h="324">
                    <a:moveTo>
                      <a:pt x="0" y="0"/>
                    </a:moveTo>
                    <a:lnTo>
                      <a:pt x="0" y="0"/>
                    </a:lnTo>
                    <a:cubicBezTo>
                      <a:pt x="0" y="323"/>
                      <a:pt x="0" y="323"/>
                      <a:pt x="0" y="323"/>
                    </a:cubicBezTo>
                    <a:cubicBezTo>
                      <a:pt x="648" y="323"/>
                      <a:pt x="648" y="323"/>
                      <a:pt x="648" y="323"/>
                    </a:cubicBezTo>
                    <a:cubicBezTo>
                      <a:pt x="151" y="43"/>
                      <a:pt x="151" y="43"/>
                      <a:pt x="151" y="43"/>
                    </a:cubicBezTo>
                    <a:cubicBezTo>
                      <a:pt x="108" y="21"/>
                      <a:pt x="43" y="0"/>
                      <a:pt x="0" y="0"/>
                    </a:cubicBez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sp>
            <p:nvSpPr>
              <p:cNvPr id="547" name="Freeform 54"/>
              <p:cNvSpPr>
                <a:spLocks noChangeArrowheads="1"/>
              </p:cNvSpPr>
              <p:nvPr/>
            </p:nvSpPr>
            <p:spPr bwMode="auto">
              <a:xfrm>
                <a:off x="4456740" y="1329833"/>
                <a:ext cx="118671" cy="71038"/>
              </a:xfrm>
              <a:custGeom>
                <a:avLst/>
                <a:gdLst>
                  <a:gd name="T0" fmla="*/ 648 w 649"/>
                  <a:gd name="T1" fmla="*/ 0 h 389"/>
                  <a:gd name="T2" fmla="*/ 0 w 649"/>
                  <a:gd name="T3" fmla="*/ 0 h 389"/>
                  <a:gd name="T4" fmla="*/ 0 w 649"/>
                  <a:gd name="T5" fmla="*/ 388 h 389"/>
                  <a:gd name="T6" fmla="*/ 648 w 649"/>
                  <a:gd name="T7" fmla="*/ 0 h 389"/>
                </a:gdLst>
                <a:ahLst/>
                <a:cxnLst>
                  <a:cxn ang="0">
                    <a:pos x="T0" y="T1"/>
                  </a:cxn>
                  <a:cxn ang="0">
                    <a:pos x="T2" y="T3"/>
                  </a:cxn>
                  <a:cxn ang="0">
                    <a:pos x="T4" y="T5"/>
                  </a:cxn>
                  <a:cxn ang="0">
                    <a:pos x="T6" y="T7"/>
                  </a:cxn>
                </a:cxnLst>
                <a:rect l="0" t="0" r="r" b="b"/>
                <a:pathLst>
                  <a:path w="649" h="389">
                    <a:moveTo>
                      <a:pt x="648" y="0"/>
                    </a:moveTo>
                    <a:lnTo>
                      <a:pt x="0" y="0"/>
                    </a:lnTo>
                    <a:lnTo>
                      <a:pt x="0" y="388"/>
                    </a:lnTo>
                    <a:lnTo>
                      <a:pt x="648" y="0"/>
                    </a:lnTo>
                  </a:path>
                </a:pathLst>
              </a:custGeom>
              <a:grpFill/>
              <a:ln>
                <a:solidFill>
                  <a:schemeClr val="tx2"/>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8895"/>
                <a:endParaRPr lang="en-US" sz="1400" kern="0" dirty="0">
                  <a:solidFill>
                    <a:srgbClr val="737373"/>
                  </a:solidFill>
                </a:endParaRPr>
              </a:p>
            </p:txBody>
          </p:sp>
        </p:grpSp>
        <p:sp>
          <p:nvSpPr>
            <p:cNvPr id="535" name="Sun 534"/>
            <p:cNvSpPr/>
            <p:nvPr/>
          </p:nvSpPr>
          <p:spPr>
            <a:xfrm>
              <a:off x="1370012" y="1767921"/>
              <a:ext cx="1015590" cy="914400"/>
            </a:xfrm>
            <a:prstGeom prst="sun">
              <a:avLst/>
            </a:prstGeom>
            <a:grp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895"/>
              <a:endParaRPr lang="en-US" sz="1400" kern="0" dirty="0">
                <a:solidFill>
                  <a:prstClr val="white"/>
                </a:solidFill>
              </a:endParaRPr>
            </a:p>
          </p:txBody>
        </p:sp>
      </p:grpSp>
      <p:sp>
        <p:nvSpPr>
          <p:cNvPr id="30" name="Title 29"/>
          <p:cNvSpPr>
            <a:spLocks noGrp="1"/>
          </p:cNvSpPr>
          <p:nvPr>
            <p:ph type="title"/>
          </p:nvPr>
        </p:nvSpPr>
        <p:spPr>
          <a:xfrm>
            <a:off x="192024" y="-1"/>
            <a:ext cx="11695176" cy="1698739"/>
          </a:xfrm>
        </p:spPr>
        <p:txBody>
          <a:bodyPr/>
          <a:lstStyle/>
          <a:p>
            <a:r>
              <a:rPr lang="en-US" dirty="0"/>
              <a:t>Interoperability and AllJoyn</a:t>
            </a:r>
          </a:p>
        </p:txBody>
      </p:sp>
    </p:spTree>
    <p:extLst>
      <p:ext uri="{BB962C8B-B14F-4D97-AF65-F5344CB8AC3E}">
        <p14:creationId xmlns:p14="http://schemas.microsoft.com/office/powerpoint/2010/main" val="40956096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92024" y="1252538"/>
            <a:ext cx="6551091" cy="4259628"/>
          </a:xfrm>
        </p:spPr>
        <p:txBody>
          <a:bodyPr/>
          <a:lstStyle/>
          <a:p>
            <a:r>
              <a:rPr lang="en-US" dirty="0"/>
              <a:t>Visual Studio Templates</a:t>
            </a:r>
          </a:p>
          <a:p>
            <a:pPr marL="571500" indent="-571500">
              <a:buFont typeface="Arial" panose="020B0604020202020204" pitchFamily="34" charset="0"/>
              <a:buChar char="•"/>
            </a:pPr>
            <a:r>
              <a:rPr lang="en-US" dirty="0"/>
              <a:t>AllJoyn Producer</a:t>
            </a:r>
          </a:p>
          <a:p>
            <a:pPr marL="907549" lvl="1" indent="-571500">
              <a:buFont typeface="Arial" panose="020B0604020202020204" pitchFamily="34" charset="0"/>
              <a:buChar char="•"/>
            </a:pPr>
            <a:r>
              <a:rPr lang="en-US" dirty="0"/>
              <a:t>AllJoyn Device System Bridge Template</a:t>
            </a:r>
          </a:p>
          <a:p>
            <a:pPr marL="571500" indent="-571500">
              <a:buFont typeface="Arial" panose="020B0604020202020204" pitchFamily="34" charset="0"/>
              <a:buChar char="•"/>
            </a:pPr>
            <a:r>
              <a:rPr lang="en-US" dirty="0"/>
              <a:t>AllJoyn Consumer</a:t>
            </a:r>
          </a:p>
          <a:p>
            <a:pPr marL="907549" lvl="1" indent="-571500">
              <a:buFont typeface="Arial" panose="020B0604020202020204" pitchFamily="34" charset="0"/>
              <a:buChar char="•"/>
            </a:pPr>
            <a:r>
              <a:rPr lang="en-US" dirty="0"/>
              <a:t>AllJoyn Studio</a:t>
            </a:r>
          </a:p>
          <a:p>
            <a:endParaRPr lang="en-US" dirty="0"/>
          </a:p>
          <a:p>
            <a:r>
              <a:rPr lang="en-US" dirty="0"/>
              <a:t>Must add AllJoyn Capability</a:t>
            </a:r>
          </a:p>
        </p:txBody>
      </p:sp>
      <p:sp>
        <p:nvSpPr>
          <p:cNvPr id="3" name="Title 2"/>
          <p:cNvSpPr>
            <a:spLocks noGrp="1"/>
          </p:cNvSpPr>
          <p:nvPr>
            <p:ph type="title"/>
          </p:nvPr>
        </p:nvSpPr>
        <p:spPr/>
        <p:txBody>
          <a:bodyPr/>
          <a:lstStyle/>
          <a:p>
            <a:r>
              <a:rPr lang="en-US" dirty="0"/>
              <a:t>Visual Studio AllJoyn Support</a:t>
            </a:r>
          </a:p>
        </p:txBody>
      </p:sp>
      <p:pic>
        <p:nvPicPr>
          <p:cNvPr id="4" name="Picture 3"/>
          <p:cNvPicPr>
            <a:picLocks noChangeAspect="1"/>
          </p:cNvPicPr>
          <p:nvPr/>
        </p:nvPicPr>
        <p:blipFill>
          <a:blip r:embed="rId2"/>
          <a:stretch>
            <a:fillRect/>
          </a:stretch>
        </p:blipFill>
        <p:spPr>
          <a:xfrm>
            <a:off x="6743115" y="1155032"/>
            <a:ext cx="4904405" cy="4799096"/>
          </a:xfrm>
          <a:prstGeom prst="rect">
            <a:avLst/>
          </a:prstGeom>
        </p:spPr>
      </p:pic>
    </p:spTree>
    <p:extLst>
      <p:ext uri="{BB962C8B-B14F-4D97-AF65-F5344CB8AC3E}">
        <p14:creationId xmlns:p14="http://schemas.microsoft.com/office/powerpoint/2010/main" val="6162271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7978" y="1585839"/>
            <a:ext cx="11045758" cy="1098762"/>
          </a:xfrm>
        </p:spPr>
        <p:txBody>
          <a:bodyPr/>
          <a:lstStyle/>
          <a:p>
            <a:r>
              <a:rPr lang="en-US" dirty="0"/>
              <a:t>Windows 10 IoT Core Demo</a:t>
            </a:r>
          </a:p>
        </p:txBody>
      </p:sp>
      <p:sp>
        <p:nvSpPr>
          <p:cNvPr id="6" name="Text Placeholder 5"/>
          <p:cNvSpPr>
            <a:spLocks noGrp="1"/>
          </p:cNvSpPr>
          <p:nvPr>
            <p:ph type="body" sz="quarter" idx="12"/>
          </p:nvPr>
        </p:nvSpPr>
        <p:spPr>
          <a:xfrm>
            <a:off x="557978" y="3197948"/>
            <a:ext cx="11047315" cy="2788456"/>
          </a:xfrm>
        </p:spPr>
        <p:txBody>
          <a:bodyPr/>
          <a:lstStyle/>
          <a:p>
            <a:r>
              <a:rPr lang="en-US" dirty="0">
                <a:hlinkClick r:id="rId2"/>
              </a:rPr>
              <a:t>https://allseenalliance.org/alliance/members</a:t>
            </a:r>
            <a:r>
              <a:rPr lang="en-US" dirty="0"/>
              <a:t> </a:t>
            </a:r>
          </a:p>
          <a:p>
            <a:r>
              <a:rPr lang="en-US" dirty="0">
                <a:hlinkClick r:id="rId3"/>
              </a:rPr>
              <a:t>AllJoyn Studio </a:t>
            </a:r>
            <a:endParaRPr lang="en-US" dirty="0"/>
          </a:p>
          <a:p>
            <a:r>
              <a:rPr lang="en-US" dirty="0"/>
              <a:t>Rover project</a:t>
            </a:r>
          </a:p>
          <a:p>
            <a:r>
              <a:rPr lang="en-US" dirty="0"/>
              <a:t>Building Headless Apps</a:t>
            </a:r>
          </a:p>
          <a:p>
            <a:r>
              <a:rPr lang="en-US" dirty="0"/>
              <a:t>AllJoyn walk through and AllJoyn Explorer</a:t>
            </a:r>
          </a:p>
        </p:txBody>
      </p:sp>
    </p:spTree>
    <p:extLst>
      <p:ext uri="{BB962C8B-B14F-4D97-AF65-F5344CB8AC3E}">
        <p14:creationId xmlns:p14="http://schemas.microsoft.com/office/powerpoint/2010/main" val="34604584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92024" y="1477128"/>
            <a:ext cx="6298467" cy="3961146"/>
          </a:xfrm>
        </p:spPr>
      </p:pic>
      <p:sp>
        <p:nvSpPr>
          <p:cNvPr id="4" name="Title 3"/>
          <p:cNvSpPr>
            <a:spLocks noGrp="1"/>
          </p:cNvSpPr>
          <p:nvPr>
            <p:ph type="title"/>
          </p:nvPr>
        </p:nvSpPr>
        <p:spPr/>
        <p:txBody>
          <a:bodyPr/>
          <a:lstStyle/>
          <a:p>
            <a:r>
              <a:rPr lang="en-AU" dirty="0" err="1"/>
              <a:t>GrovePi</a:t>
            </a:r>
            <a:r>
              <a:rPr lang="en-AU" dirty="0"/>
              <a:t> Plug and Play</a:t>
            </a:r>
          </a:p>
        </p:txBody>
      </p:sp>
      <p:sp>
        <p:nvSpPr>
          <p:cNvPr id="8" name="Content Placeholder 7"/>
          <p:cNvSpPr>
            <a:spLocks noGrp="1"/>
          </p:cNvSpPr>
          <p:nvPr>
            <p:ph sz="quarter" idx="11"/>
          </p:nvPr>
        </p:nvSpPr>
        <p:spPr>
          <a:xfrm>
            <a:off x="6803009" y="1188370"/>
            <a:ext cx="5385816" cy="4105739"/>
          </a:xfrm>
        </p:spPr>
        <p:txBody>
          <a:bodyPr/>
          <a:lstStyle/>
          <a:p>
            <a:pPr>
              <a:spcAft>
                <a:spcPts val="600"/>
              </a:spcAft>
            </a:pPr>
            <a:r>
              <a:rPr lang="en-AU" sz="4000" dirty="0">
                <a:gradFill>
                  <a:gsLst>
                    <a:gs pos="2917">
                      <a:schemeClr val="tx1"/>
                    </a:gs>
                    <a:gs pos="30000">
                      <a:schemeClr val="tx1"/>
                    </a:gs>
                  </a:gsLst>
                  <a:lin ang="5400000" scaled="0"/>
                </a:gradFill>
              </a:rPr>
              <a:t>Minimal Electronics Knowledge Required</a:t>
            </a:r>
          </a:p>
          <a:p>
            <a:pPr>
              <a:spcAft>
                <a:spcPts val="600"/>
              </a:spcAft>
            </a:pPr>
            <a:r>
              <a:rPr lang="en-AU" sz="4000" dirty="0">
                <a:gradFill>
                  <a:gsLst>
                    <a:gs pos="2917">
                      <a:schemeClr val="tx1"/>
                    </a:gs>
                    <a:gs pos="30000">
                      <a:schemeClr val="tx1"/>
                    </a:gs>
                  </a:gsLst>
                  <a:lin ang="5400000" scaled="0"/>
                </a:gradFill>
              </a:rPr>
              <a:t>Windows IoT Core Driver Set</a:t>
            </a:r>
          </a:p>
          <a:p>
            <a:pPr>
              <a:spcAft>
                <a:spcPts val="600"/>
              </a:spcAft>
            </a:pPr>
            <a:r>
              <a:rPr lang="en-AU" sz="3200" dirty="0">
                <a:gradFill>
                  <a:gsLst>
                    <a:gs pos="2917">
                      <a:schemeClr val="tx1"/>
                    </a:gs>
                    <a:gs pos="30000">
                      <a:schemeClr val="tx1"/>
                    </a:gs>
                  </a:gsLst>
                  <a:lin ang="5400000" scaled="0"/>
                </a:gradFill>
              </a:rPr>
              <a:t>https://github.com/DexterInd/GrovePi/tree/master/Software/CSharp</a:t>
            </a:r>
            <a:endParaRPr lang="en-AU" dirty="0"/>
          </a:p>
        </p:txBody>
      </p:sp>
    </p:spTree>
    <p:extLst>
      <p:ext uri="{BB962C8B-B14F-4D97-AF65-F5344CB8AC3E}">
        <p14:creationId xmlns:p14="http://schemas.microsoft.com/office/powerpoint/2010/main" val="15444609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92024" y="1252538"/>
            <a:ext cx="11695176" cy="4001095"/>
          </a:xfrm>
        </p:spPr>
        <p:txBody>
          <a:bodyPr/>
          <a:lstStyle/>
          <a:p>
            <a:r>
              <a:rPr lang="en-US" dirty="0"/>
              <a:t>This session is:-</a:t>
            </a:r>
            <a:br>
              <a:rPr lang="en-US" dirty="0"/>
            </a:br>
            <a:endParaRPr lang="en-US" dirty="0"/>
          </a:p>
          <a:p>
            <a:pPr marL="571500" indent="-571500">
              <a:buFont typeface="Arial" panose="020B0604020202020204" pitchFamily="34" charset="0"/>
              <a:buChar char="•"/>
            </a:pPr>
            <a:r>
              <a:rPr lang="en-US" dirty="0"/>
              <a:t>Part Enterprise</a:t>
            </a:r>
          </a:p>
          <a:p>
            <a:pPr marL="571500" indent="-571500">
              <a:buFont typeface="Arial" panose="020B0604020202020204" pitchFamily="34" charset="0"/>
              <a:buChar char="•"/>
            </a:pPr>
            <a:r>
              <a:rPr lang="en-US" dirty="0"/>
              <a:t>Part Maker </a:t>
            </a:r>
          </a:p>
          <a:p>
            <a:pPr marL="571500" indent="-571500">
              <a:buFont typeface="Arial" panose="020B0604020202020204" pitchFamily="34" charset="0"/>
              <a:buChar char="•"/>
            </a:pPr>
            <a:r>
              <a:rPr lang="en-US" dirty="0"/>
              <a:t>Part Fun</a:t>
            </a:r>
          </a:p>
          <a:p>
            <a:pPr marL="571500" indent="-571500">
              <a:buFont typeface="Arial" panose="020B0604020202020204" pitchFamily="34" charset="0"/>
              <a:buChar char="•"/>
            </a:pPr>
            <a:r>
              <a:rPr lang="en-US" dirty="0"/>
              <a:t>All source code at https://github.com/gloveboxes </a:t>
            </a:r>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904244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Windows </a:t>
            </a:r>
            <a:r>
              <a:rPr lang="en-AU" dirty="0" err="1"/>
              <a:t>Iot</a:t>
            </a:r>
            <a:r>
              <a:rPr lang="en-AU" dirty="0"/>
              <a:t> Core and </a:t>
            </a:r>
            <a:r>
              <a:rPr lang="en-AU" dirty="0" err="1"/>
              <a:t>GrovePi</a:t>
            </a:r>
            <a:endParaRPr lang="en-AU" dirty="0"/>
          </a:p>
        </p:txBody>
      </p:sp>
      <p:sp>
        <p:nvSpPr>
          <p:cNvPr id="6" name="Text Placeholder 5"/>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27672169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AU" dirty="0"/>
              <a:t>Resources</a:t>
            </a:r>
          </a:p>
        </p:txBody>
      </p:sp>
      <p:sp>
        <p:nvSpPr>
          <p:cNvPr id="5" name="Text Placeholder 4"/>
          <p:cNvSpPr>
            <a:spLocks noGrp="1"/>
          </p:cNvSpPr>
          <p:nvPr>
            <p:ph type="body" sz="quarter" idx="11"/>
          </p:nvPr>
        </p:nvSpPr>
        <p:spPr/>
        <p:txBody>
          <a:bodyPr/>
          <a:lstStyle/>
          <a:p>
            <a:r>
              <a:rPr lang="en-AU" dirty="0"/>
              <a:t>Getting Started</a:t>
            </a:r>
            <a:endParaRPr lang="en-AU" dirty="0">
              <a:hlinkClick r:id="rId2"/>
            </a:endParaRPr>
          </a:p>
          <a:p>
            <a:r>
              <a:rPr lang="en-AU" dirty="0">
                <a:hlinkClick r:id="rId2"/>
              </a:rPr>
              <a:t>dev.windows.com/</a:t>
            </a:r>
            <a:r>
              <a:rPr lang="en-AU" dirty="0" err="1">
                <a:hlinkClick r:id="rId2"/>
              </a:rPr>
              <a:t>iot</a:t>
            </a:r>
            <a:endParaRPr lang="en-AU" dirty="0">
              <a:hlinkClick r:id="rId2"/>
            </a:endParaRPr>
          </a:p>
          <a:p>
            <a:r>
              <a:rPr lang="en-AU" dirty="0">
                <a:hlinkClick r:id="rId2"/>
              </a:rPr>
              <a:t>microsoft.hackster.io</a:t>
            </a:r>
            <a:endParaRPr lang="en-AU" dirty="0"/>
          </a:p>
          <a:p>
            <a:endParaRPr lang="en-AU" dirty="0"/>
          </a:p>
          <a:p>
            <a:r>
              <a:rPr lang="en-AU" dirty="0"/>
              <a:t>Drivers</a:t>
            </a:r>
          </a:p>
          <a:p>
            <a:r>
              <a:rPr lang="en-AU" dirty="0">
                <a:hlinkClick r:id="rId3"/>
              </a:rPr>
              <a:t>https://github.com/ms-iot</a:t>
            </a:r>
            <a:endParaRPr lang="en-AU" dirty="0"/>
          </a:p>
          <a:p>
            <a:r>
              <a:rPr lang="en-AU" dirty="0">
                <a:hlinkClick r:id="rId4"/>
              </a:rPr>
              <a:t>https://github.com/gloveboxes</a:t>
            </a:r>
            <a:endParaRPr lang="en-AU" dirty="0"/>
          </a:p>
          <a:p>
            <a:r>
              <a:rPr lang="en-AU" dirty="0">
                <a:hlinkClick r:id="rId5"/>
              </a:rPr>
              <a:t>https://github.com/porrey</a:t>
            </a:r>
            <a:endParaRPr lang="en-AU" dirty="0"/>
          </a:p>
        </p:txBody>
      </p:sp>
    </p:spTree>
    <p:extLst>
      <p:ext uri="{BB962C8B-B14F-4D97-AF65-F5344CB8AC3E}">
        <p14:creationId xmlns:p14="http://schemas.microsoft.com/office/powerpoint/2010/main" val="23424883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Where to buy</a:t>
            </a:r>
          </a:p>
        </p:txBody>
      </p:sp>
      <p:sp>
        <p:nvSpPr>
          <p:cNvPr id="3" name="Text Placeholder 2"/>
          <p:cNvSpPr>
            <a:spLocks noGrp="1"/>
          </p:cNvSpPr>
          <p:nvPr>
            <p:ph type="body" sz="quarter" idx="11"/>
          </p:nvPr>
        </p:nvSpPr>
        <p:spPr/>
        <p:txBody>
          <a:bodyPr/>
          <a:lstStyle/>
          <a:p>
            <a:pPr marL="571500" indent="-571500">
              <a:buFont typeface="Arial" panose="020B0604020202020204" pitchFamily="34" charset="0"/>
              <a:buChar char="•"/>
            </a:pPr>
            <a:r>
              <a:rPr lang="en-AU" dirty="0"/>
              <a:t>eBay and Amazon, </a:t>
            </a:r>
          </a:p>
          <a:p>
            <a:pPr marL="571500" indent="-571500">
              <a:buFont typeface="Arial" panose="020B0604020202020204" pitchFamily="34" charset="0"/>
              <a:buChar char="•"/>
            </a:pPr>
            <a:r>
              <a:rPr lang="en-AU" dirty="0"/>
              <a:t>Little Bird Electronics, </a:t>
            </a:r>
          </a:p>
          <a:p>
            <a:pPr marL="571500" indent="-571500">
              <a:buFont typeface="Arial" panose="020B0604020202020204" pitchFamily="34" charset="0"/>
              <a:buChar char="•"/>
            </a:pPr>
            <a:r>
              <a:rPr lang="en-AU" dirty="0" err="1"/>
              <a:t>Tronixlabs</a:t>
            </a:r>
            <a:r>
              <a:rPr lang="en-AU" dirty="0"/>
              <a:t>, </a:t>
            </a:r>
          </a:p>
          <a:p>
            <a:pPr marL="571500" indent="-571500">
              <a:buFont typeface="Arial" panose="020B0604020202020204" pitchFamily="34" charset="0"/>
              <a:buChar char="•"/>
            </a:pPr>
            <a:r>
              <a:rPr lang="en-AU" dirty="0"/>
              <a:t>Core Electronics, </a:t>
            </a:r>
          </a:p>
          <a:p>
            <a:pPr marL="571500" indent="-571500">
              <a:buFont typeface="Arial" panose="020B0604020202020204" pitchFamily="34" charset="0"/>
              <a:buChar char="•"/>
            </a:pPr>
            <a:r>
              <a:rPr lang="en-AU" dirty="0"/>
              <a:t>RS Components</a:t>
            </a:r>
          </a:p>
          <a:p>
            <a:pPr marL="571500" indent="-571500">
              <a:buFont typeface="Arial" panose="020B0604020202020204" pitchFamily="34" charset="0"/>
              <a:buChar char="•"/>
            </a:pPr>
            <a:r>
              <a:rPr lang="en-AU" dirty="0"/>
              <a:t>Element14</a:t>
            </a:r>
          </a:p>
          <a:p>
            <a:pPr marL="571500" indent="-571500">
              <a:buFont typeface="Arial" panose="020B0604020202020204" pitchFamily="34" charset="0"/>
              <a:buChar char="•"/>
            </a:pPr>
            <a:r>
              <a:rPr lang="en-AU" dirty="0" err="1"/>
              <a:t>Jaycars</a:t>
            </a:r>
            <a:endParaRPr lang="en-AU" dirty="0"/>
          </a:p>
        </p:txBody>
      </p:sp>
    </p:spTree>
    <p:extLst>
      <p:ext uri="{BB962C8B-B14F-4D97-AF65-F5344CB8AC3E}">
        <p14:creationId xmlns:p14="http://schemas.microsoft.com/office/powerpoint/2010/main" val="7329732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Windows 10 IoT Core</a:t>
            </a:r>
          </a:p>
        </p:txBody>
      </p:sp>
      <p:sp>
        <p:nvSpPr>
          <p:cNvPr id="3" name="Text Placeholder 2"/>
          <p:cNvSpPr>
            <a:spLocks noGrp="1"/>
          </p:cNvSpPr>
          <p:nvPr>
            <p:ph type="body" sz="quarter" idx="11"/>
          </p:nvPr>
        </p:nvSpPr>
        <p:spPr/>
        <p:txBody>
          <a:bodyPr/>
          <a:lstStyle/>
          <a:p>
            <a:pPr marL="571500" indent="-571500">
              <a:buFont typeface="Arial" panose="020B0604020202020204" pitchFamily="34" charset="0"/>
              <a:buChar char="•"/>
            </a:pPr>
            <a:endParaRPr lang="en-AU" dirty="0"/>
          </a:p>
          <a:p>
            <a:pPr marL="571500" indent="-571500">
              <a:buFont typeface="Arial" panose="020B0604020202020204" pitchFamily="34" charset="0"/>
              <a:buChar char="•"/>
            </a:pPr>
            <a:r>
              <a:rPr lang="en-AU" dirty="0"/>
              <a:t>Robust, Secure and Manageable</a:t>
            </a:r>
          </a:p>
          <a:p>
            <a:pPr marL="571500" indent="-571500">
              <a:buFont typeface="Arial" panose="020B0604020202020204" pitchFamily="34" charset="0"/>
              <a:buChar char="•"/>
            </a:pPr>
            <a:r>
              <a:rPr lang="en-AU" dirty="0"/>
              <a:t>Azure Certified</a:t>
            </a:r>
          </a:p>
          <a:p>
            <a:pPr marL="571500" indent="-571500">
              <a:buFont typeface="Arial" panose="020B0604020202020204" pitchFamily="34" charset="0"/>
              <a:buChar char="•"/>
            </a:pPr>
            <a:r>
              <a:rPr lang="en-AU" dirty="0"/>
              <a:t>Universal Windows Platform</a:t>
            </a:r>
          </a:p>
          <a:p>
            <a:pPr marL="571500" indent="-571500">
              <a:buFont typeface="Arial" panose="020B0604020202020204" pitchFamily="34" charset="0"/>
              <a:buChar char="•"/>
            </a:pPr>
            <a:r>
              <a:rPr lang="en-AU" dirty="0"/>
              <a:t>Arduino Wiring Compatible</a:t>
            </a:r>
          </a:p>
          <a:p>
            <a:pPr marL="571500" indent="-571500">
              <a:buFont typeface="Arial" panose="020B0604020202020204" pitchFamily="34" charset="0"/>
              <a:buChar char="•"/>
            </a:pPr>
            <a:r>
              <a:rPr lang="en-AU" dirty="0"/>
              <a:t>Language of your choice</a:t>
            </a:r>
          </a:p>
          <a:p>
            <a:pPr marL="571500" indent="-571500">
              <a:buFont typeface="Arial" panose="020B0604020202020204" pitchFamily="34" charset="0"/>
              <a:buChar char="•"/>
            </a:pPr>
            <a:r>
              <a:rPr lang="en-AU" dirty="0"/>
              <a:t>Part of </a:t>
            </a:r>
            <a:r>
              <a:rPr lang="en-AU"/>
              <a:t>a Solution</a:t>
            </a:r>
          </a:p>
        </p:txBody>
      </p:sp>
    </p:spTree>
    <p:extLst>
      <p:ext uri="{BB962C8B-B14F-4D97-AF65-F5344CB8AC3E}">
        <p14:creationId xmlns:p14="http://schemas.microsoft.com/office/powerpoint/2010/main" val="7426447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The Maker Den and Windows 10 IoT Core</a:t>
            </a:r>
          </a:p>
        </p:txBody>
      </p:sp>
      <p:pic>
        <p:nvPicPr>
          <p:cNvPr id="4" name="Picture 3"/>
          <p:cNvPicPr>
            <a:picLocks noChangeAspect="1"/>
          </p:cNvPicPr>
          <p:nvPr/>
        </p:nvPicPr>
        <p:blipFill>
          <a:blip r:embed="rId3"/>
          <a:stretch>
            <a:fillRect/>
          </a:stretch>
        </p:blipFill>
        <p:spPr>
          <a:xfrm>
            <a:off x="541337" y="2000250"/>
            <a:ext cx="11106150" cy="2857500"/>
          </a:xfrm>
          <a:prstGeom prst="rect">
            <a:avLst/>
          </a:prstGeom>
        </p:spPr>
      </p:pic>
      <p:sp>
        <p:nvSpPr>
          <p:cNvPr id="5" name="TextBox 4"/>
          <p:cNvSpPr txBox="1"/>
          <p:nvPr/>
        </p:nvSpPr>
        <p:spPr>
          <a:xfrm>
            <a:off x="541337" y="5206008"/>
            <a:ext cx="8772466"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All source and documentation at http://github.com/makerden</a:t>
            </a:r>
          </a:p>
        </p:txBody>
      </p:sp>
    </p:spTree>
    <p:extLst>
      <p:ext uri="{BB962C8B-B14F-4D97-AF65-F5344CB8AC3E}">
        <p14:creationId xmlns:p14="http://schemas.microsoft.com/office/powerpoint/2010/main" val="10059489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6087" y="1070057"/>
            <a:ext cx="11460701" cy="1242918"/>
          </a:xfrm>
          <a:prstGeom prst="rect">
            <a:avLst/>
          </a:prstGeom>
        </p:spPr>
        <p:txBody>
          <a:bodyPr lIns="121882" tIns="60941" rIns="121882" bIns="60941"/>
          <a:lstStyle>
            <a:lvl1pPr algn="l" defTabSz="457200" rtl="0" eaLnBrk="1" latinLnBrk="0" hangingPunct="1">
              <a:spcBef>
                <a:spcPct val="0"/>
              </a:spcBef>
              <a:buNone/>
              <a:defRPr sz="4400" kern="1200">
                <a:solidFill>
                  <a:schemeClr val="tx1"/>
                </a:solidFill>
                <a:latin typeface="Segoe Pro Light"/>
                <a:ea typeface="+mj-ea"/>
                <a:cs typeface="Segoe Pro Light"/>
              </a:defRPr>
            </a:lvl1pPr>
          </a:lstStyle>
          <a:p>
            <a:r>
              <a:rPr lang="en-NZ" sz="5293" dirty="0">
                <a:solidFill>
                  <a:srgbClr val="000000"/>
                </a:solidFill>
              </a:rPr>
              <a:t>Continue your Ignite learning path</a:t>
            </a:r>
          </a:p>
        </p:txBody>
      </p:sp>
      <p:sp>
        <p:nvSpPr>
          <p:cNvPr id="5" name="TextBox 4"/>
          <p:cNvSpPr txBox="1"/>
          <p:nvPr/>
        </p:nvSpPr>
        <p:spPr>
          <a:xfrm>
            <a:off x="366087" y="2065657"/>
            <a:ext cx="11699991" cy="4767722"/>
          </a:xfrm>
          <a:prstGeom prst="rect">
            <a:avLst/>
          </a:prstGeom>
          <a:noFill/>
        </p:spPr>
        <p:txBody>
          <a:bodyPr wrap="square" lIns="243764" tIns="195011" rIns="243764" bIns="195011" rtlCol="0">
            <a:spAutoFit/>
          </a:bodyPr>
          <a:lstStyle/>
          <a:p>
            <a:pPr>
              <a:spcBef>
                <a:spcPts val="1764"/>
              </a:spcBef>
            </a:pPr>
            <a:r>
              <a:rPr lang="en-US" sz="2744" dirty="0">
                <a:solidFill>
                  <a:srgbClr val="000000"/>
                </a:solidFill>
                <a:latin typeface="Segoe UI Light"/>
                <a:cs typeface="Segoe Pro Light"/>
              </a:rPr>
              <a:t>Visit Microsoft Virtual Academy for free online training visit </a:t>
            </a:r>
            <a:br>
              <a:rPr lang="en-US" sz="2744" dirty="0">
                <a:solidFill>
                  <a:srgbClr val="000000"/>
                </a:solidFill>
                <a:latin typeface="Segoe UI Light"/>
                <a:cs typeface="Segoe Pro Light"/>
              </a:rPr>
            </a:br>
            <a:r>
              <a:rPr lang="en-AU" sz="2744" b="1" dirty="0">
                <a:solidFill>
                  <a:srgbClr val="FD7808"/>
                </a:solidFill>
                <a:latin typeface="Segoe UI Light"/>
                <a:cs typeface="Segoe Pro Light"/>
              </a:rPr>
              <a:t>https://</a:t>
            </a:r>
            <a:r>
              <a:rPr lang="en-AU" sz="2744" b="1" dirty="0" err="1">
                <a:solidFill>
                  <a:srgbClr val="FD7808"/>
                </a:solidFill>
                <a:latin typeface="Segoe UI Light"/>
                <a:cs typeface="Segoe Pro Light"/>
              </a:rPr>
              <a:t>www.microsoftvirtualacademy.com</a:t>
            </a:r>
            <a:endParaRPr lang="en-US" sz="2744" dirty="0">
              <a:solidFill>
                <a:srgbClr val="FD7808"/>
              </a:solidFill>
              <a:latin typeface="Segoe UI Light"/>
              <a:cs typeface="Segoe Pro Light"/>
            </a:endParaRPr>
          </a:p>
          <a:p>
            <a:pPr>
              <a:spcBef>
                <a:spcPts val="1764"/>
              </a:spcBef>
            </a:pPr>
            <a:r>
              <a:rPr lang="en-US" sz="2744" dirty="0">
                <a:solidFill>
                  <a:srgbClr val="000000"/>
                </a:solidFill>
                <a:latin typeface="Segoe UI Light"/>
                <a:cs typeface="Segoe Pro Light"/>
              </a:rPr>
              <a:t>Visit Channel 9 to access a wide range of Microsoft </a:t>
            </a:r>
            <a:br>
              <a:rPr lang="en-US" sz="2744" dirty="0">
                <a:solidFill>
                  <a:srgbClr val="000000"/>
                </a:solidFill>
                <a:latin typeface="Segoe UI Light"/>
                <a:cs typeface="Segoe Pro Light"/>
              </a:rPr>
            </a:br>
            <a:r>
              <a:rPr lang="en-US" sz="2744" dirty="0">
                <a:solidFill>
                  <a:srgbClr val="000000"/>
                </a:solidFill>
                <a:latin typeface="Segoe UI Light"/>
                <a:cs typeface="Segoe Pro Light"/>
              </a:rPr>
              <a:t>training and event recordings </a:t>
            </a:r>
            <a:r>
              <a:rPr lang="en-AU" sz="2744" b="1" dirty="0">
                <a:solidFill>
                  <a:srgbClr val="FD7808"/>
                </a:solidFill>
                <a:latin typeface="Segoe UI Light"/>
                <a:cs typeface="Segoe Pro Light"/>
              </a:rPr>
              <a:t>https://channel9.msdn.com/</a:t>
            </a:r>
            <a:endParaRPr lang="en-US" sz="2744" dirty="0">
              <a:solidFill>
                <a:srgbClr val="FD7808"/>
              </a:solidFill>
              <a:latin typeface="Segoe UI Light"/>
              <a:cs typeface="Segoe Pro Light"/>
            </a:endParaRPr>
          </a:p>
          <a:p>
            <a:pPr>
              <a:spcBef>
                <a:spcPts val="1764"/>
              </a:spcBef>
            </a:pPr>
            <a:r>
              <a:rPr lang="en-US" sz="2744" dirty="0">
                <a:solidFill>
                  <a:srgbClr val="000000"/>
                </a:solidFill>
                <a:latin typeface="Segoe UI Light"/>
                <a:cs typeface="Segoe Pro Light"/>
              </a:rPr>
              <a:t>Head to the TechNet </a:t>
            </a:r>
            <a:r>
              <a:rPr lang="en-US" sz="2744" dirty="0" err="1">
                <a:solidFill>
                  <a:srgbClr val="000000"/>
                </a:solidFill>
                <a:latin typeface="Segoe UI Light"/>
                <a:cs typeface="Segoe Pro Light"/>
              </a:rPr>
              <a:t>Eval</a:t>
            </a:r>
            <a:r>
              <a:rPr lang="en-US" sz="2744" dirty="0">
                <a:solidFill>
                  <a:srgbClr val="000000"/>
                </a:solidFill>
                <a:latin typeface="Segoe UI Light"/>
                <a:cs typeface="Segoe Pro Light"/>
              </a:rPr>
              <a:t> Centre to download trials of the latest </a:t>
            </a:r>
            <a:br>
              <a:rPr lang="en-US" sz="2744" dirty="0">
                <a:solidFill>
                  <a:srgbClr val="000000"/>
                </a:solidFill>
                <a:latin typeface="Segoe UI Light"/>
                <a:cs typeface="Segoe Pro Light"/>
              </a:rPr>
            </a:br>
            <a:r>
              <a:rPr lang="en-US" sz="2744" dirty="0">
                <a:solidFill>
                  <a:srgbClr val="000000"/>
                </a:solidFill>
                <a:latin typeface="Segoe UI Light"/>
                <a:cs typeface="Segoe Pro Light"/>
              </a:rPr>
              <a:t>Microsoft products </a:t>
            </a:r>
            <a:r>
              <a:rPr lang="en-US" sz="2744" b="1" dirty="0">
                <a:solidFill>
                  <a:srgbClr val="FD7808"/>
                </a:solidFill>
                <a:latin typeface="Segoe UI Light"/>
                <a:cs typeface="Segoe Pro Light"/>
              </a:rPr>
              <a:t>http://Microsoft.com/en-us/evalcenter/</a:t>
            </a:r>
          </a:p>
          <a:p>
            <a:pPr>
              <a:spcBef>
                <a:spcPts val="1176"/>
              </a:spcBef>
            </a:pPr>
            <a:endParaRPr lang="en-US" sz="3136" dirty="0">
              <a:solidFill>
                <a:srgbClr val="000000"/>
              </a:solidFill>
              <a:latin typeface="Segoe UI Light"/>
              <a:cs typeface="Segoe Pro Light"/>
            </a:endParaRPr>
          </a:p>
          <a:p>
            <a:pPr>
              <a:spcBef>
                <a:spcPts val="1176"/>
              </a:spcBef>
            </a:pPr>
            <a:endParaRPr lang="en-US" sz="1372" dirty="0">
              <a:solidFill>
                <a:srgbClr val="000000"/>
              </a:solidFill>
              <a:latin typeface="Segoe Pro Light"/>
              <a:cs typeface="Segoe Pro Light"/>
            </a:endParaRPr>
          </a:p>
          <a:p>
            <a:pPr>
              <a:spcBef>
                <a:spcPts val="1176"/>
              </a:spcBef>
            </a:pPr>
            <a:endParaRPr lang="en-NZ" sz="1568" dirty="0">
              <a:gradFill>
                <a:gsLst>
                  <a:gs pos="2917">
                    <a:srgbClr val="000000"/>
                  </a:gs>
                  <a:gs pos="30000">
                    <a:srgbClr val="000000"/>
                  </a:gs>
                </a:gsLst>
                <a:lin ang="5400000" scaled="0"/>
              </a:gradFill>
              <a:latin typeface="Segoe Pro Light"/>
              <a:cs typeface="Segoe Pro Light"/>
            </a:endParaRPr>
          </a:p>
        </p:txBody>
      </p:sp>
    </p:spTree>
    <p:extLst>
      <p:ext uri="{BB962C8B-B14F-4D97-AF65-F5344CB8AC3E}">
        <p14:creationId xmlns:p14="http://schemas.microsoft.com/office/powerpoint/2010/main" val="13801000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bg1"/>
                </a:solidFill>
              </a:rPr>
              <a:t>Dave Glover - @</a:t>
            </a:r>
            <a:r>
              <a:rPr lang="en-US" dirty="0" err="1">
                <a:solidFill>
                  <a:schemeClr val="bg1"/>
                </a:solidFill>
              </a:rPr>
              <a:t>dglover</a:t>
            </a:r>
            <a:endParaRPr lang="en-US" dirty="0">
              <a:solidFill>
                <a:schemeClr val="bg1"/>
              </a:solidFill>
            </a:endParaRPr>
          </a:p>
        </p:txBody>
      </p:sp>
      <p:sp>
        <p:nvSpPr>
          <p:cNvPr id="2" name="Text Placeholder 1"/>
          <p:cNvSpPr>
            <a:spLocks noGrp="1"/>
          </p:cNvSpPr>
          <p:nvPr>
            <p:ph type="body" idx="1"/>
          </p:nvPr>
        </p:nvSpPr>
        <p:spPr>
          <a:xfrm>
            <a:off x="449270" y="208547"/>
            <a:ext cx="9964668" cy="4700389"/>
          </a:xfrm>
        </p:spPr>
        <p:txBody>
          <a:bodyPr>
            <a:normAutofit/>
          </a:bodyPr>
          <a:lstStyle/>
          <a:p>
            <a:endParaRPr lang="en-AU" sz="7200" dirty="0"/>
          </a:p>
          <a:p>
            <a:r>
              <a:rPr lang="en-AU" sz="7200" dirty="0"/>
              <a:t>Windows 10 for IoT</a:t>
            </a:r>
            <a:endParaRPr lang="en-AU" sz="6000" dirty="0"/>
          </a:p>
          <a:p>
            <a:r>
              <a:rPr lang="en-AU" sz="5400" dirty="0"/>
              <a:t>What is it and how do you develop for it</a:t>
            </a:r>
          </a:p>
        </p:txBody>
      </p:sp>
      <p:sp>
        <p:nvSpPr>
          <p:cNvPr id="3" name="Text Placeholder 2"/>
          <p:cNvSpPr>
            <a:spLocks noGrp="1"/>
          </p:cNvSpPr>
          <p:nvPr>
            <p:ph type="body" sz="quarter" idx="10"/>
          </p:nvPr>
        </p:nvSpPr>
        <p:spPr/>
        <p:txBody>
          <a:bodyPr>
            <a:normAutofit fontScale="77500" lnSpcReduction="20000"/>
          </a:bodyPr>
          <a:lstStyle/>
          <a:p>
            <a:r>
              <a:rPr lang="en-AU" dirty="0"/>
              <a:t>MOB324</a:t>
            </a:r>
          </a:p>
        </p:txBody>
      </p:sp>
    </p:spTree>
    <p:extLst>
      <p:ext uri="{BB962C8B-B14F-4D97-AF65-F5344CB8AC3E}">
        <p14:creationId xmlns:p14="http://schemas.microsoft.com/office/powerpoint/2010/main" val="40908882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02732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The Maker Den and Windows 10 IoT Core</a:t>
            </a:r>
          </a:p>
        </p:txBody>
      </p:sp>
      <p:pic>
        <p:nvPicPr>
          <p:cNvPr id="4" name="Picture 3"/>
          <p:cNvPicPr>
            <a:picLocks noChangeAspect="1"/>
          </p:cNvPicPr>
          <p:nvPr/>
        </p:nvPicPr>
        <p:blipFill>
          <a:blip r:embed="rId3"/>
          <a:stretch>
            <a:fillRect/>
          </a:stretch>
        </p:blipFill>
        <p:spPr>
          <a:xfrm>
            <a:off x="541337" y="2000250"/>
            <a:ext cx="11106150" cy="2857500"/>
          </a:xfrm>
          <a:prstGeom prst="rect">
            <a:avLst/>
          </a:prstGeom>
        </p:spPr>
      </p:pic>
      <p:sp>
        <p:nvSpPr>
          <p:cNvPr id="5" name="TextBox 4"/>
          <p:cNvSpPr txBox="1"/>
          <p:nvPr/>
        </p:nvSpPr>
        <p:spPr>
          <a:xfrm>
            <a:off x="541337" y="5206008"/>
            <a:ext cx="8772466" cy="627864"/>
          </a:xfrm>
          <a:prstGeom prst="rect">
            <a:avLst/>
          </a:prstGeom>
          <a:noFill/>
        </p:spPr>
        <p:txBody>
          <a:bodyPr wrap="non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All source and documentation at http://github.com/makerden</a:t>
            </a:r>
          </a:p>
        </p:txBody>
      </p:sp>
    </p:spTree>
    <p:extLst>
      <p:ext uri="{BB962C8B-B14F-4D97-AF65-F5344CB8AC3E}">
        <p14:creationId xmlns:p14="http://schemas.microsoft.com/office/powerpoint/2010/main" val="3714779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92024" y="1252538"/>
            <a:ext cx="11695176" cy="2769989"/>
          </a:xfrm>
        </p:spPr>
        <p:txBody>
          <a:bodyPr/>
          <a:lstStyle/>
          <a:p>
            <a:endParaRPr lang="en-US" dirty="0"/>
          </a:p>
          <a:p>
            <a:r>
              <a:rPr lang="en-US" dirty="0"/>
              <a:t>Driving Forces</a:t>
            </a:r>
          </a:p>
          <a:p>
            <a:r>
              <a:rPr lang="en-US" dirty="0"/>
              <a:t>Opportunity</a:t>
            </a:r>
          </a:p>
          <a:p>
            <a:r>
              <a:rPr lang="en-US" dirty="0"/>
              <a:t>Development</a:t>
            </a:r>
          </a:p>
        </p:txBody>
      </p:sp>
      <p:sp>
        <p:nvSpPr>
          <p:cNvPr id="5" name="Title 4"/>
          <p:cNvSpPr>
            <a:spLocks noGrp="1"/>
          </p:cNvSpPr>
          <p:nvPr>
            <p:ph type="title"/>
          </p:nvPr>
        </p:nvSpPr>
        <p:spPr/>
        <p:txBody>
          <a:bodyPr/>
          <a:lstStyle/>
          <a:p>
            <a:r>
              <a:rPr lang="en-US" dirty="0"/>
              <a:t>Windows 10 For IoT</a:t>
            </a:r>
          </a:p>
        </p:txBody>
      </p:sp>
    </p:spTree>
    <p:extLst>
      <p:ext uri="{BB962C8B-B14F-4D97-AF65-F5344CB8AC3E}">
        <p14:creationId xmlns:p14="http://schemas.microsoft.com/office/powerpoint/2010/main" val="3254600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Forces</a:t>
            </a:r>
            <a:endParaRPr lang="en-US" dirty="0"/>
          </a:p>
        </p:txBody>
      </p:sp>
      <p:sp>
        <p:nvSpPr>
          <p:cNvPr id="3" name="Content Placeholder 2"/>
          <p:cNvSpPr>
            <a:spLocks noGrp="1"/>
          </p:cNvSpPr>
          <p:nvPr>
            <p:ph idx="1"/>
          </p:nvPr>
        </p:nvSpPr>
        <p:spPr>
          <a:xfrm>
            <a:off x="167144" y="1006086"/>
            <a:ext cx="11650485" cy="5725870"/>
          </a:xfrm>
        </p:spPr>
        <p:txBody>
          <a:bodyPr/>
          <a:lstStyle/>
          <a:p>
            <a:r>
              <a:rPr lang="en-AU" dirty="0"/>
              <a:t>Commoditisation </a:t>
            </a:r>
          </a:p>
          <a:p>
            <a:pPr lvl="1"/>
            <a:r>
              <a:rPr lang="en-AU" dirty="0"/>
              <a:t>Silicon, Communications</a:t>
            </a:r>
          </a:p>
          <a:p>
            <a:pPr lvl="1"/>
            <a:r>
              <a:rPr lang="en-AU" dirty="0"/>
              <a:t>Cloud Computing</a:t>
            </a:r>
          </a:p>
          <a:p>
            <a:pPr lvl="1"/>
            <a:r>
              <a:rPr lang="en-AU" dirty="0"/>
              <a:t>Manufacturing </a:t>
            </a:r>
            <a:r>
              <a:rPr lang="en-AU" dirty="0" err="1"/>
              <a:t>inc</a:t>
            </a:r>
            <a:r>
              <a:rPr lang="en-AU" dirty="0"/>
              <a:t> 3D Printing</a:t>
            </a:r>
          </a:p>
          <a:p>
            <a:r>
              <a:rPr lang="en-AU" dirty="0"/>
              <a:t>Access to Capital</a:t>
            </a:r>
          </a:p>
          <a:p>
            <a:pPr lvl="1"/>
            <a:r>
              <a:rPr lang="en-AU" dirty="0"/>
              <a:t>Crowd Funding</a:t>
            </a:r>
          </a:p>
          <a:p>
            <a:r>
              <a:rPr lang="en-AU" dirty="0"/>
              <a:t>Hunger for Knowledge</a:t>
            </a:r>
          </a:p>
          <a:p>
            <a:pPr lvl="1"/>
            <a:r>
              <a:rPr lang="en-AU" dirty="0"/>
              <a:t>Big Data, Machine Learning, Visualization</a:t>
            </a:r>
          </a:p>
          <a:p>
            <a:r>
              <a:rPr lang="en-AU" dirty="0"/>
              <a:t>Open Source Movement</a:t>
            </a:r>
          </a:p>
          <a:p>
            <a:pPr lvl="1"/>
            <a:r>
              <a:rPr lang="en-AU" dirty="0"/>
              <a:t>HW &amp; SW Platforms (msopentech.com)</a:t>
            </a:r>
          </a:p>
          <a:p>
            <a:r>
              <a:rPr lang="en-AU" dirty="0"/>
              <a:t>The Maker Movement</a:t>
            </a:r>
          </a:p>
        </p:txBody>
      </p:sp>
      <p:pic>
        <p:nvPicPr>
          <p:cNvPr id="5" name="Picture 4"/>
          <p:cNvPicPr>
            <a:picLocks noChangeAspect="1"/>
          </p:cNvPicPr>
          <p:nvPr/>
        </p:nvPicPr>
        <p:blipFill>
          <a:blip r:embed="rId3"/>
          <a:stretch>
            <a:fillRect/>
          </a:stretch>
        </p:blipFill>
        <p:spPr>
          <a:xfrm>
            <a:off x="9349523" y="2910590"/>
            <a:ext cx="2689557" cy="20385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6483" y="518566"/>
            <a:ext cx="2856756" cy="1904504"/>
          </a:xfrm>
          <a:prstGeom prst="rect">
            <a:avLst/>
          </a:prstGeom>
        </p:spPr>
      </p:pic>
      <p:pic>
        <p:nvPicPr>
          <p:cNvPr id="11" name="Picture 10"/>
          <p:cNvPicPr>
            <a:picLocks noChangeAspect="1"/>
          </p:cNvPicPr>
          <p:nvPr/>
        </p:nvPicPr>
        <p:blipFill>
          <a:blip r:embed="rId5"/>
          <a:stretch>
            <a:fillRect/>
          </a:stretch>
        </p:blipFill>
        <p:spPr>
          <a:xfrm>
            <a:off x="7346483" y="3838465"/>
            <a:ext cx="1781589" cy="2689191"/>
          </a:xfrm>
          <a:prstGeom prst="rect">
            <a:avLst/>
          </a:prstGeom>
        </p:spPr>
      </p:pic>
    </p:spTree>
    <p:extLst>
      <p:ext uri="{BB962C8B-B14F-4D97-AF65-F5344CB8AC3E}">
        <p14:creationId xmlns:p14="http://schemas.microsoft.com/office/powerpoint/2010/main" val="414785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IoT Vision &amp; Goals</a:t>
            </a:r>
          </a:p>
        </p:txBody>
      </p:sp>
      <p:sp>
        <p:nvSpPr>
          <p:cNvPr id="4" name="TextBox 3"/>
          <p:cNvSpPr txBox="1"/>
          <p:nvPr/>
        </p:nvSpPr>
        <p:spPr>
          <a:xfrm>
            <a:off x="444152" y="1148289"/>
            <a:ext cx="10978344" cy="941141"/>
          </a:xfrm>
          <a:prstGeom prst="rect">
            <a:avLst/>
          </a:prstGeom>
          <a:noFill/>
          <a:ln>
            <a:noFill/>
          </a:ln>
        </p:spPr>
        <p:txBody>
          <a:bodyPr wrap="square" lIns="179238" tIns="143391" rIns="179238" bIns="143391" rtlCol="0">
            <a:spAutoFit/>
          </a:bodyPr>
          <a:lstStyle/>
          <a:p>
            <a:pPr algn="ctr" defTabSz="896203">
              <a:lnSpc>
                <a:spcPct val="90000"/>
              </a:lnSpc>
              <a:spcAft>
                <a:spcPts val="588"/>
              </a:spcAft>
            </a:pPr>
            <a:r>
              <a:rPr lang="en-US" sz="2352" kern="0" dirty="0">
                <a:solidFill>
                  <a:srgbClr val="002060"/>
                </a:solidFill>
              </a:rPr>
              <a:t>Enable organizations transform their businesses by harnessing the power of intelligent devices and untapped data</a:t>
            </a:r>
          </a:p>
        </p:txBody>
      </p:sp>
      <p:grpSp>
        <p:nvGrpSpPr>
          <p:cNvPr id="175" name="Group 174"/>
          <p:cNvGrpSpPr/>
          <p:nvPr/>
        </p:nvGrpSpPr>
        <p:grpSpPr>
          <a:xfrm>
            <a:off x="4453453" y="2529202"/>
            <a:ext cx="2688574" cy="4059570"/>
            <a:chOff x="4519490" y="2596217"/>
            <a:chExt cx="2743200" cy="4142052"/>
          </a:xfrm>
        </p:grpSpPr>
        <p:sp>
          <p:nvSpPr>
            <p:cNvPr id="56" name="Oval 55"/>
            <p:cNvSpPr/>
            <p:nvPr/>
          </p:nvSpPr>
          <p:spPr bwMode="auto">
            <a:xfrm>
              <a:off x="4519490" y="2596217"/>
              <a:ext cx="2743200" cy="2851322"/>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58" name="Freeform 7"/>
            <p:cNvSpPr>
              <a:spLocks/>
            </p:cNvSpPr>
            <p:nvPr/>
          </p:nvSpPr>
          <p:spPr bwMode="auto">
            <a:xfrm>
              <a:off x="5638409" y="3807251"/>
              <a:ext cx="570609" cy="304800"/>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8" tIns="44784" rIns="89568" bIns="44784" numCol="1" anchor="t" anchorCtr="0" compatLnSpc="1">
              <a:prstTxWarp prst="textNoShape">
                <a:avLst/>
              </a:prstTxWarp>
            </a:bodyPr>
            <a:lstStyle/>
            <a:p>
              <a:pPr defTabSz="913612"/>
              <a:endParaRPr lang="en-US" sz="1764" kern="0">
                <a:solidFill>
                  <a:prstClr val="black"/>
                </a:solidFill>
              </a:endParaRPr>
            </a:p>
          </p:txBody>
        </p:sp>
        <p:sp>
          <p:nvSpPr>
            <p:cNvPr id="59" name="Freeform 58"/>
            <p:cNvSpPr/>
            <p:nvPr/>
          </p:nvSpPr>
          <p:spPr bwMode="auto">
            <a:xfrm>
              <a:off x="5720072" y="2662540"/>
              <a:ext cx="407281" cy="421272"/>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1764"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p:cNvGrpSpPr/>
            <p:nvPr/>
          </p:nvGrpSpPr>
          <p:grpSpPr>
            <a:xfrm>
              <a:off x="6697411" y="3950026"/>
              <a:ext cx="413372" cy="291779"/>
              <a:chOff x="9323256" y="4383966"/>
              <a:chExt cx="943792" cy="562687"/>
            </a:xfrm>
            <a:solidFill>
              <a:schemeClr val="bg1">
                <a:lumMod val="95000"/>
              </a:schemeClr>
            </a:solidFill>
          </p:grpSpPr>
          <p:sp>
            <p:nvSpPr>
              <p:cNvPr id="61" name="handheld"/>
              <p:cNvSpPr>
                <a:spLocks noChangeAspect="1"/>
              </p:cNvSpPr>
              <p:nvPr/>
            </p:nvSpPr>
            <p:spPr bwMode="auto">
              <a:xfrm>
                <a:off x="9454586" y="4383966"/>
                <a:ext cx="812462" cy="562687"/>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7832" tIns="43916" rIns="1053991" bIns="43916" numCol="1" spcCol="0" rtlCol="0" fromWordArt="0" anchor="b" anchorCtr="0" forceAA="0" compatLnSpc="1">
                <a:prstTxWarp prst="textNoShape">
                  <a:avLst/>
                </a:prstTxWarp>
                <a:noAutofit/>
              </a:bodyPr>
              <a:lstStyle/>
              <a:p>
                <a:pPr defTabSz="877426" fontAlgn="base">
                  <a:spcBef>
                    <a:spcPct val="0"/>
                  </a:spcBef>
                  <a:spcAft>
                    <a:spcPct val="0"/>
                  </a:spcAft>
                  <a:defRPr/>
                </a:pPr>
                <a:endParaRPr lang="en-US" sz="2058" kern="0" spc="-48" dirty="0" err="1">
                  <a:solidFill>
                    <a:srgbClr val="008272"/>
                  </a:solidFill>
                  <a:latin typeface="Segoe UI Light"/>
                  <a:ea typeface="Segoe UI" pitchFamily="34" charset="0"/>
                  <a:cs typeface="Segoe UI" pitchFamily="34" charset="0"/>
                </a:endParaRPr>
              </a:p>
            </p:txBody>
          </p:sp>
          <p:sp>
            <p:nvSpPr>
              <p:cNvPr id="62" name="Freeform 61"/>
              <p:cNvSpPr/>
              <p:nvPr/>
            </p:nvSpPr>
            <p:spPr>
              <a:xfrm>
                <a:off x="9323256" y="4617252"/>
                <a:ext cx="297360" cy="294681"/>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594" tIns="44796" rIns="89594" bIns="44796" numCol="1" spcCol="0" rtlCol="0" fromWordArt="0" anchor="ctr" anchorCtr="0" forceAA="0" compatLnSpc="1">
                <a:prstTxWarp prst="textNoShape">
                  <a:avLst/>
                </a:prstTxWarp>
                <a:noAutofit/>
              </a:bodyPr>
              <a:lstStyle/>
              <a:p>
                <a:pPr algn="ctr" defTabSz="895495"/>
                <a:endParaRPr lang="en-US" sz="1764" kern="0">
                  <a:solidFill>
                    <a:prstClr val="white"/>
                  </a:solidFill>
                </a:endParaRPr>
              </a:p>
            </p:txBody>
          </p:sp>
          <p:sp>
            <p:nvSpPr>
              <p:cNvPr id="63" name="Rectangle 62"/>
              <p:cNvSpPr/>
              <p:nvPr/>
            </p:nvSpPr>
            <p:spPr>
              <a:xfrm>
                <a:off x="9426940" y="4387329"/>
                <a:ext cx="616325" cy="4571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594" tIns="44796" rIns="89594" bIns="44796" numCol="1" spcCol="0" rtlCol="0" fromWordArt="0" anchor="ctr" anchorCtr="0" forceAA="0" compatLnSpc="1">
                <a:prstTxWarp prst="textNoShape">
                  <a:avLst/>
                </a:prstTxWarp>
                <a:noAutofit/>
              </a:bodyPr>
              <a:lstStyle/>
              <a:p>
                <a:pPr algn="ctr" defTabSz="895495"/>
                <a:endParaRPr lang="en-US" sz="1764" kern="0">
                  <a:solidFill>
                    <a:prstClr val="white"/>
                  </a:solidFill>
                </a:endParaRPr>
              </a:p>
            </p:txBody>
          </p:sp>
        </p:grpSp>
        <p:grpSp>
          <p:nvGrpSpPr>
            <p:cNvPr id="64" name="Group 63"/>
            <p:cNvGrpSpPr/>
            <p:nvPr/>
          </p:nvGrpSpPr>
          <p:grpSpPr>
            <a:xfrm>
              <a:off x="4682712" y="3779826"/>
              <a:ext cx="450024" cy="391300"/>
              <a:chOff x="-3435350" y="5073650"/>
              <a:chExt cx="3192462" cy="2536826"/>
            </a:xfrm>
            <a:solidFill>
              <a:schemeClr val="bg1">
                <a:lumMod val="95000"/>
              </a:schemeClr>
            </a:solidFill>
          </p:grpSpPr>
          <p:sp>
            <p:nvSpPr>
              <p:cNvPr id="65"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66"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67"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68"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69"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70"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71"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72"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73"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grpSp>
        <p:grpSp>
          <p:nvGrpSpPr>
            <p:cNvPr id="74" name="Group 73"/>
            <p:cNvGrpSpPr/>
            <p:nvPr/>
          </p:nvGrpSpPr>
          <p:grpSpPr>
            <a:xfrm>
              <a:off x="5680637" y="4921119"/>
              <a:ext cx="342427" cy="364923"/>
              <a:chOff x="835910" y="4221820"/>
              <a:chExt cx="511681" cy="682890"/>
            </a:xfrm>
            <a:solidFill>
              <a:schemeClr val="bg1">
                <a:lumMod val="95000"/>
              </a:schemeClr>
            </a:solidFill>
          </p:grpSpPr>
          <p:sp>
            <p:nvSpPr>
              <p:cNvPr id="75" name="Freeform 5"/>
              <p:cNvSpPr>
                <a:spLocks noEditPoints="1"/>
              </p:cNvSpPr>
              <p:nvPr/>
            </p:nvSpPr>
            <p:spPr bwMode="auto">
              <a:xfrm>
                <a:off x="835910" y="4509762"/>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sp>
            <p:nvSpPr>
              <p:cNvPr id="76" name="Freeform 6"/>
              <p:cNvSpPr>
                <a:spLocks noEditPoints="1"/>
              </p:cNvSpPr>
              <p:nvPr/>
            </p:nvSpPr>
            <p:spPr bwMode="auto">
              <a:xfrm>
                <a:off x="1026963" y="4221820"/>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612"/>
                <a:endParaRPr lang="en-US" sz="1764" kern="0">
                  <a:solidFill>
                    <a:prstClr val="black"/>
                  </a:solidFill>
                </a:endParaRPr>
              </a:p>
            </p:txBody>
          </p:sp>
        </p:grpSp>
        <p:sp>
          <p:nvSpPr>
            <p:cNvPr id="77" name="Oval 76"/>
            <p:cNvSpPr/>
            <p:nvPr/>
          </p:nvSpPr>
          <p:spPr bwMode="auto">
            <a:xfrm>
              <a:off x="4872255" y="2968767"/>
              <a:ext cx="2057908" cy="2106223"/>
            </a:xfrm>
            <a:prstGeom prst="ellipse">
              <a:avLst/>
            </a:prstGeom>
            <a:noFill/>
            <a:ln>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cxnSp>
          <p:nvCxnSpPr>
            <p:cNvPr id="81" name="Straight Connector 80"/>
            <p:cNvCxnSpPr/>
            <p:nvPr/>
          </p:nvCxnSpPr>
          <p:spPr>
            <a:xfrm>
              <a:off x="5913459" y="2950111"/>
              <a:ext cx="4638" cy="846272"/>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895728" y="4137502"/>
              <a:ext cx="0" cy="783617"/>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1" idx="5"/>
              <a:endCxn id="58" idx="9"/>
            </p:cNvCxnSpPr>
            <p:nvPr/>
          </p:nvCxnSpPr>
          <p:spPr>
            <a:xfrm>
              <a:off x="4872255" y="4011783"/>
              <a:ext cx="766154" cy="14333"/>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8" idx="20"/>
            </p:cNvCxnSpPr>
            <p:nvPr/>
          </p:nvCxnSpPr>
          <p:spPr>
            <a:xfrm>
              <a:off x="6209018" y="4012241"/>
              <a:ext cx="740729" cy="9637"/>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866824" y="5479463"/>
              <a:ext cx="1981200" cy="1258806"/>
            </a:xfrm>
            <a:prstGeom prst="rect">
              <a:avLst/>
            </a:prstGeom>
            <a:noFill/>
          </p:spPr>
          <p:txBody>
            <a:bodyPr wrap="square" lIns="179238" tIns="143391" rIns="179238" bIns="143391" rtlCol="0">
              <a:spAutoFit/>
            </a:bodyPr>
            <a:lstStyle/>
            <a:p>
              <a:pPr algn="ctr" defTabSz="896203">
                <a:lnSpc>
                  <a:spcPct val="90000"/>
                </a:lnSpc>
                <a:spcAft>
                  <a:spcPts val="588"/>
                </a:spcAft>
              </a:pPr>
              <a:r>
                <a:rPr lang="en-US" sz="1568" b="1" kern="0" dirty="0">
                  <a:solidFill>
                    <a:sysClr val="windowText" lastClr="000000"/>
                  </a:solidFill>
                </a:rPr>
                <a:t>Connect</a:t>
              </a:r>
              <a:r>
                <a:rPr lang="en-US" sz="1568" kern="0" dirty="0">
                  <a:solidFill>
                    <a:sysClr val="windowText" lastClr="000000"/>
                  </a:solidFill>
                </a:rPr>
                <a:t> your devices &amp; cloud to </a:t>
              </a:r>
              <a:r>
                <a:rPr lang="en-US" sz="1568" b="1" kern="0" dirty="0">
                  <a:solidFill>
                    <a:sysClr val="windowText" lastClr="000000"/>
                  </a:solidFill>
                </a:rPr>
                <a:t>harness</a:t>
              </a:r>
              <a:r>
                <a:rPr lang="en-US" sz="1568" kern="0" dirty="0">
                  <a:solidFill>
                    <a:sysClr val="windowText" lastClr="000000"/>
                  </a:solidFill>
                </a:rPr>
                <a:t> data</a:t>
              </a:r>
            </a:p>
            <a:p>
              <a:pPr algn="ctr" defTabSz="896203">
                <a:lnSpc>
                  <a:spcPct val="90000"/>
                </a:lnSpc>
                <a:spcAft>
                  <a:spcPts val="588"/>
                </a:spcAft>
              </a:pPr>
              <a:endParaRPr lang="en-US" sz="1568" kern="0" dirty="0" err="1">
                <a:solidFill>
                  <a:sysClr val="windowText" lastClr="000000"/>
                </a:solidFill>
              </a:endParaRPr>
            </a:p>
          </p:txBody>
        </p:sp>
      </p:grpSp>
      <p:grpSp>
        <p:nvGrpSpPr>
          <p:cNvPr id="3" name="Group 2"/>
          <p:cNvGrpSpPr/>
          <p:nvPr/>
        </p:nvGrpSpPr>
        <p:grpSpPr>
          <a:xfrm>
            <a:off x="8130497" y="2581012"/>
            <a:ext cx="2911143" cy="4024456"/>
            <a:chOff x="8295690" y="2632045"/>
            <a:chExt cx="2970291" cy="4106224"/>
          </a:xfrm>
        </p:grpSpPr>
        <p:sp>
          <p:nvSpPr>
            <p:cNvPr id="97" name="Oval 96"/>
            <p:cNvSpPr/>
            <p:nvPr/>
          </p:nvSpPr>
          <p:spPr bwMode="auto">
            <a:xfrm>
              <a:off x="8456522" y="2632045"/>
              <a:ext cx="2743200" cy="2851322"/>
            </a:xfrm>
            <a:prstGeom prst="ellipse">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122" name="TextBox 121"/>
            <p:cNvSpPr txBox="1"/>
            <p:nvPr/>
          </p:nvSpPr>
          <p:spPr>
            <a:xfrm>
              <a:off x="8941924" y="5479463"/>
              <a:ext cx="1981200" cy="1258806"/>
            </a:xfrm>
            <a:prstGeom prst="rect">
              <a:avLst/>
            </a:prstGeom>
            <a:noFill/>
          </p:spPr>
          <p:txBody>
            <a:bodyPr wrap="square" lIns="179238" tIns="143391" rIns="179238" bIns="143391" rtlCol="0">
              <a:spAutoFit/>
            </a:bodyPr>
            <a:lstStyle/>
            <a:p>
              <a:pPr algn="ctr" defTabSz="896203">
                <a:lnSpc>
                  <a:spcPct val="90000"/>
                </a:lnSpc>
                <a:spcAft>
                  <a:spcPts val="588"/>
                </a:spcAft>
              </a:pPr>
              <a:r>
                <a:rPr lang="en-US" sz="1568" kern="0" dirty="0">
                  <a:solidFill>
                    <a:sysClr val="windowText" lastClr="000000"/>
                  </a:solidFill>
                </a:rPr>
                <a:t>Enable </a:t>
              </a:r>
              <a:r>
                <a:rPr lang="en-US" sz="1568" b="1" kern="0" dirty="0">
                  <a:solidFill>
                    <a:sysClr val="windowText" lastClr="000000"/>
                  </a:solidFill>
                </a:rPr>
                <a:t>rapid</a:t>
              </a:r>
              <a:r>
                <a:rPr lang="en-US" sz="1568" kern="0" dirty="0">
                  <a:solidFill>
                    <a:sysClr val="windowText" lastClr="000000"/>
                  </a:solidFill>
                </a:rPr>
                <a:t> </a:t>
              </a:r>
              <a:r>
                <a:rPr lang="en-US" sz="1568" b="1" kern="0" dirty="0">
                  <a:solidFill>
                    <a:sysClr val="windowText" lastClr="000000"/>
                  </a:solidFill>
                </a:rPr>
                <a:t>solution</a:t>
              </a:r>
              <a:r>
                <a:rPr lang="en-US" sz="1568" kern="0" dirty="0">
                  <a:solidFill>
                    <a:sysClr val="windowText" lastClr="000000"/>
                  </a:solidFill>
                </a:rPr>
                <a:t> development</a:t>
              </a:r>
            </a:p>
            <a:p>
              <a:pPr algn="ctr" defTabSz="896203">
                <a:lnSpc>
                  <a:spcPct val="90000"/>
                </a:lnSpc>
                <a:spcAft>
                  <a:spcPts val="588"/>
                </a:spcAft>
              </a:pPr>
              <a:endParaRPr lang="en-US" sz="1568" kern="0" dirty="0" err="1">
                <a:solidFill>
                  <a:sysClr val="windowText" lastClr="000000"/>
                </a:solidFill>
              </a:endParaRPr>
            </a:p>
          </p:txBody>
        </p:sp>
        <p:graphicFrame>
          <p:nvGraphicFramePr>
            <p:cNvPr id="124" name="Diagram 123"/>
            <p:cNvGraphicFramePr/>
            <p:nvPr>
              <p:extLst/>
            </p:nvPr>
          </p:nvGraphicFramePr>
          <p:xfrm>
            <a:off x="8295690" y="2826716"/>
            <a:ext cx="2970291" cy="2317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77" name="Rectangle 176"/>
          <p:cNvSpPr/>
          <p:nvPr/>
        </p:nvSpPr>
        <p:spPr bwMode="auto">
          <a:xfrm>
            <a:off x="4043803" y="2250836"/>
            <a:ext cx="3329574" cy="4185104"/>
          </a:xfrm>
          <a:prstGeom prst="rect">
            <a:avLst/>
          </a:prstGeom>
          <a:solidFill>
            <a:schemeClr val="bg1">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178" name="Rectangle 177"/>
          <p:cNvSpPr/>
          <p:nvPr/>
        </p:nvSpPr>
        <p:spPr bwMode="auto">
          <a:xfrm>
            <a:off x="8115040" y="2253732"/>
            <a:ext cx="3329574" cy="4147324"/>
          </a:xfrm>
          <a:prstGeom prst="rect">
            <a:avLst/>
          </a:prstGeom>
          <a:solidFill>
            <a:schemeClr val="bg1">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6" name="Group 5"/>
          <p:cNvGrpSpPr/>
          <p:nvPr/>
        </p:nvGrpSpPr>
        <p:grpSpPr>
          <a:xfrm>
            <a:off x="603756" y="2450709"/>
            <a:ext cx="2613891" cy="3811096"/>
            <a:chOff x="616023" y="2499094"/>
            <a:chExt cx="2667000" cy="3888529"/>
          </a:xfrm>
        </p:grpSpPr>
        <p:grpSp>
          <p:nvGrpSpPr>
            <p:cNvPr id="174" name="Group 173"/>
            <p:cNvGrpSpPr/>
            <p:nvPr/>
          </p:nvGrpSpPr>
          <p:grpSpPr>
            <a:xfrm>
              <a:off x="616023" y="2499094"/>
              <a:ext cx="2667000" cy="3888529"/>
              <a:chOff x="616023" y="2499094"/>
              <a:chExt cx="2667000" cy="3888529"/>
            </a:xfrm>
          </p:grpSpPr>
          <p:sp>
            <p:nvSpPr>
              <p:cNvPr id="54" name="Oval 53"/>
              <p:cNvSpPr/>
              <p:nvPr/>
            </p:nvSpPr>
            <p:spPr bwMode="auto">
              <a:xfrm>
                <a:off x="616023" y="2499094"/>
                <a:ext cx="2667000" cy="2851322"/>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55" name="TextBox 54"/>
              <p:cNvSpPr txBox="1"/>
              <p:nvPr/>
            </p:nvSpPr>
            <p:spPr>
              <a:xfrm>
                <a:off x="1049413" y="5350416"/>
                <a:ext cx="1981200" cy="1037207"/>
              </a:xfrm>
              <a:prstGeom prst="rect">
                <a:avLst/>
              </a:prstGeom>
              <a:noFill/>
            </p:spPr>
            <p:txBody>
              <a:bodyPr wrap="square" lIns="179238" tIns="143391" rIns="179238" bIns="143391" rtlCol="0">
                <a:spAutoFit/>
              </a:bodyPr>
              <a:lstStyle/>
              <a:p>
                <a:pPr algn="ctr" defTabSz="896203">
                  <a:lnSpc>
                    <a:spcPct val="90000"/>
                  </a:lnSpc>
                  <a:spcAft>
                    <a:spcPts val="588"/>
                  </a:spcAft>
                </a:pPr>
                <a:r>
                  <a:rPr lang="en-US" sz="1568" b="1" kern="0" dirty="0">
                    <a:solidFill>
                      <a:sysClr val="windowText" lastClr="000000"/>
                    </a:solidFill>
                  </a:rPr>
                  <a:t>Build</a:t>
                </a:r>
                <a:r>
                  <a:rPr lang="en-US" sz="1568" kern="0" dirty="0">
                    <a:solidFill>
                      <a:sysClr val="windowText" lastClr="000000"/>
                    </a:solidFill>
                  </a:rPr>
                  <a:t> for existing &amp; new devices</a:t>
                </a:r>
              </a:p>
              <a:p>
                <a:pPr algn="ctr" defTabSz="896203">
                  <a:lnSpc>
                    <a:spcPct val="90000"/>
                  </a:lnSpc>
                  <a:spcAft>
                    <a:spcPts val="588"/>
                  </a:spcAft>
                </a:pPr>
                <a:endParaRPr lang="en-US" sz="1568" kern="0" dirty="0" err="1">
                  <a:solidFill>
                    <a:sysClr val="windowText" lastClr="000000"/>
                  </a:solidFill>
                </a:endParaRPr>
              </a:p>
            </p:txBody>
          </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447" y="3168130"/>
              <a:ext cx="1912454" cy="1436079"/>
            </a:xfrm>
            <a:prstGeom prst="rect">
              <a:avLst/>
            </a:prstGeom>
          </p:spPr>
        </p:pic>
      </p:grpSp>
      <p:sp>
        <p:nvSpPr>
          <p:cNvPr id="176" name="Rectangle 175"/>
          <p:cNvSpPr/>
          <p:nvPr/>
        </p:nvSpPr>
        <p:spPr bwMode="auto">
          <a:xfrm>
            <a:off x="371505" y="2340448"/>
            <a:ext cx="3329574" cy="4319595"/>
          </a:xfrm>
          <a:prstGeom prst="rect">
            <a:avLst/>
          </a:prstGeom>
          <a:solidFill>
            <a:schemeClr val="bg1">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96" name="Rectangle 95"/>
          <p:cNvSpPr/>
          <p:nvPr/>
        </p:nvSpPr>
        <p:spPr bwMode="auto">
          <a:xfrm>
            <a:off x="2659209" y="2786747"/>
            <a:ext cx="8513818" cy="10146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565" tIns="175565" rIns="175565" bIns="17556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5597" fontAlgn="base">
              <a:lnSpc>
                <a:spcPct val="90000"/>
              </a:lnSpc>
              <a:spcBef>
                <a:spcPct val="0"/>
              </a:spcBef>
              <a:spcAft>
                <a:spcPts val="1730"/>
              </a:spcAft>
            </a:pPr>
            <a:r>
              <a:rPr lang="en-US" sz="4312" dirty="0">
                <a:solidFill>
                  <a:schemeClr val="accent2"/>
                </a:solidFill>
                <a:latin typeface="Segoe UI Light"/>
              </a:rPr>
              <a:t>The Internet of Things </a:t>
            </a:r>
            <a:r>
              <a:rPr lang="en-US" sz="4312" dirty="0">
                <a:solidFill>
                  <a:schemeClr val="accent2"/>
                </a:solidFill>
                <a:latin typeface="Segoe UI Light"/>
                <a:cs typeface="Segoe UI Semibold" panose="020B0702040204020203" pitchFamily="34" charset="0"/>
              </a:rPr>
              <a:t>starts </a:t>
            </a:r>
            <a:br>
              <a:rPr lang="en-US" sz="4312" dirty="0">
                <a:solidFill>
                  <a:schemeClr val="accent2"/>
                </a:solidFill>
                <a:latin typeface="Segoe UI Light"/>
                <a:cs typeface="Segoe UI Semibold" panose="020B0702040204020203" pitchFamily="34" charset="0"/>
              </a:rPr>
            </a:br>
            <a:r>
              <a:rPr lang="en-US" sz="4312" dirty="0">
                <a:solidFill>
                  <a:schemeClr val="accent2"/>
                </a:solidFill>
                <a:latin typeface="Segoe UI Light"/>
                <a:cs typeface="Segoe UI Semibold" panose="020B0702040204020203" pitchFamily="34" charset="0"/>
              </a:rPr>
              <a:t>with </a:t>
            </a:r>
            <a:r>
              <a:rPr lang="en-US" sz="4312" dirty="0">
                <a:solidFill>
                  <a:schemeClr val="accent2"/>
                </a:solidFill>
                <a:ea typeface="Segoe UI" panose="020B0502040204020203" pitchFamily="34" charset="0"/>
                <a:cs typeface="Segoe UI" panose="020B0502040204020203" pitchFamily="34" charset="0"/>
              </a:rPr>
              <a:t>your</a:t>
            </a:r>
            <a:r>
              <a:rPr lang="en-US" sz="4312" dirty="0">
                <a:solidFill>
                  <a:schemeClr val="accent2"/>
                </a:solidFill>
                <a:latin typeface="Segoe UI Light" panose="020B0502040204020203" pitchFamily="34" charset="0"/>
                <a:cs typeface="Segoe UI Semibold" panose="020B0702040204020203" pitchFamily="34" charset="0"/>
              </a:rPr>
              <a:t> </a:t>
            </a:r>
            <a:r>
              <a:rPr lang="en-US" sz="4312" b="1" dirty="0">
                <a:solidFill>
                  <a:schemeClr val="accent2"/>
                </a:solidFill>
                <a:latin typeface="Segoe UI Light" panose="020B0502040204020203" pitchFamily="34" charset="0"/>
                <a:cs typeface="Segoe UI Semibold" panose="020B0702040204020203" pitchFamily="34" charset="0"/>
              </a:rPr>
              <a:t>things</a:t>
            </a:r>
          </a:p>
        </p:txBody>
      </p:sp>
      <p:grpSp>
        <p:nvGrpSpPr>
          <p:cNvPr id="150" name="Group 149"/>
          <p:cNvGrpSpPr/>
          <p:nvPr/>
        </p:nvGrpSpPr>
        <p:grpSpPr>
          <a:xfrm>
            <a:off x="2360281" y="4266070"/>
            <a:ext cx="8034869" cy="2103560"/>
            <a:chOff x="365422" y="4484891"/>
            <a:chExt cx="7616953" cy="1904583"/>
          </a:xfrm>
        </p:grpSpPr>
        <p:pic>
          <p:nvPicPr>
            <p:cNvPr id="151" name="Picture 150"/>
            <p:cNvPicPr>
              <a:picLocks noChangeAspect="1"/>
            </p:cNvPicPr>
            <p:nvPr/>
          </p:nvPicPr>
          <p:blipFill>
            <a:blip r:embed="rId9"/>
            <a:stretch>
              <a:fillRect/>
            </a:stretch>
          </p:blipFill>
          <p:spPr>
            <a:xfrm>
              <a:off x="4549073" y="5185352"/>
              <a:ext cx="532007" cy="972658"/>
            </a:xfrm>
            <a:prstGeom prst="rect">
              <a:avLst/>
            </a:prstGeom>
          </p:spPr>
        </p:pic>
        <p:pic>
          <p:nvPicPr>
            <p:cNvPr id="152" name="Picture 151"/>
            <p:cNvPicPr>
              <a:picLocks noChangeAspect="1"/>
            </p:cNvPicPr>
            <p:nvPr/>
          </p:nvPicPr>
          <p:blipFill>
            <a:blip r:embed="rId10"/>
            <a:stretch>
              <a:fillRect/>
            </a:stretch>
          </p:blipFill>
          <p:spPr>
            <a:xfrm>
              <a:off x="6076462" y="5039484"/>
              <a:ext cx="526898" cy="1117765"/>
            </a:xfrm>
            <a:prstGeom prst="rect">
              <a:avLst/>
            </a:prstGeom>
          </p:spPr>
        </p:pic>
        <p:pic>
          <p:nvPicPr>
            <p:cNvPr id="153" name="Picture 152"/>
            <p:cNvPicPr>
              <a:picLocks noChangeAspect="1"/>
            </p:cNvPicPr>
            <p:nvPr/>
          </p:nvPicPr>
          <p:blipFill>
            <a:blip r:embed="rId9"/>
            <a:stretch>
              <a:fillRect/>
            </a:stretch>
          </p:blipFill>
          <p:spPr>
            <a:xfrm>
              <a:off x="1742361" y="5181771"/>
              <a:ext cx="379645" cy="975478"/>
            </a:xfrm>
            <a:prstGeom prst="rect">
              <a:avLst/>
            </a:prstGeom>
          </p:spPr>
        </p:pic>
        <p:pic>
          <p:nvPicPr>
            <p:cNvPr id="154" name="Picture 153"/>
            <p:cNvPicPr>
              <a:picLocks noChangeAspect="1"/>
            </p:cNvPicPr>
            <p:nvPr/>
          </p:nvPicPr>
          <p:blipFill>
            <a:blip r:embed="rId11"/>
            <a:stretch>
              <a:fillRect/>
            </a:stretch>
          </p:blipFill>
          <p:spPr>
            <a:xfrm>
              <a:off x="4488471" y="4820272"/>
              <a:ext cx="282979" cy="1336977"/>
            </a:xfrm>
            <a:prstGeom prst="rect">
              <a:avLst/>
            </a:prstGeom>
          </p:spPr>
        </p:pic>
        <p:pic>
          <p:nvPicPr>
            <p:cNvPr id="155" name="Picture 154"/>
            <p:cNvPicPr>
              <a:picLocks noChangeAspect="1"/>
            </p:cNvPicPr>
            <p:nvPr/>
          </p:nvPicPr>
          <p:blipFill>
            <a:blip r:embed="rId12"/>
            <a:stretch>
              <a:fillRect/>
            </a:stretch>
          </p:blipFill>
          <p:spPr>
            <a:xfrm>
              <a:off x="5468160" y="4910955"/>
              <a:ext cx="315517" cy="1246294"/>
            </a:xfrm>
            <a:prstGeom prst="rect">
              <a:avLst/>
            </a:prstGeom>
          </p:spPr>
        </p:pic>
        <p:pic>
          <p:nvPicPr>
            <p:cNvPr id="156" name="Picture 155"/>
            <p:cNvPicPr>
              <a:picLocks noChangeAspect="1"/>
            </p:cNvPicPr>
            <p:nvPr/>
          </p:nvPicPr>
          <p:blipFill>
            <a:blip r:embed="rId13"/>
            <a:stretch>
              <a:fillRect/>
            </a:stretch>
          </p:blipFill>
          <p:spPr>
            <a:xfrm>
              <a:off x="2130888" y="5428406"/>
              <a:ext cx="381597" cy="687348"/>
            </a:xfrm>
            <a:prstGeom prst="rect">
              <a:avLst/>
            </a:prstGeom>
          </p:spPr>
        </p:pic>
        <p:pic>
          <p:nvPicPr>
            <p:cNvPr id="157" name="Picture 156"/>
            <p:cNvPicPr>
              <a:picLocks noChangeAspect="1"/>
            </p:cNvPicPr>
            <p:nvPr/>
          </p:nvPicPr>
          <p:blipFill>
            <a:blip r:embed="rId14"/>
            <a:stretch>
              <a:fillRect/>
            </a:stretch>
          </p:blipFill>
          <p:spPr>
            <a:xfrm>
              <a:off x="6386092" y="5253326"/>
              <a:ext cx="544140" cy="903923"/>
            </a:xfrm>
            <a:prstGeom prst="rect">
              <a:avLst/>
            </a:prstGeom>
          </p:spPr>
        </p:pic>
        <p:pic>
          <p:nvPicPr>
            <p:cNvPr id="158" name="Picture 157"/>
            <p:cNvPicPr>
              <a:picLocks noChangeAspect="1"/>
            </p:cNvPicPr>
            <p:nvPr/>
          </p:nvPicPr>
          <p:blipFill>
            <a:blip r:embed="rId15"/>
            <a:stretch>
              <a:fillRect/>
            </a:stretch>
          </p:blipFill>
          <p:spPr>
            <a:xfrm>
              <a:off x="3135377" y="4484891"/>
              <a:ext cx="559877" cy="1672358"/>
            </a:xfrm>
            <a:prstGeom prst="rect">
              <a:avLst/>
            </a:prstGeom>
          </p:spPr>
        </p:pic>
        <p:pic>
          <p:nvPicPr>
            <p:cNvPr id="159" name="Picture 158"/>
            <p:cNvPicPr>
              <a:picLocks noChangeAspect="1"/>
            </p:cNvPicPr>
            <p:nvPr/>
          </p:nvPicPr>
          <p:blipFill>
            <a:blip r:embed="rId16"/>
            <a:stretch>
              <a:fillRect/>
            </a:stretch>
          </p:blipFill>
          <p:spPr>
            <a:xfrm>
              <a:off x="2514037" y="4570708"/>
              <a:ext cx="618237" cy="1586541"/>
            </a:xfrm>
            <a:prstGeom prst="rect">
              <a:avLst/>
            </a:prstGeom>
          </p:spPr>
        </p:pic>
        <p:pic>
          <p:nvPicPr>
            <p:cNvPr id="160" name="Picture 159"/>
            <p:cNvPicPr>
              <a:picLocks noChangeAspect="1"/>
            </p:cNvPicPr>
            <p:nvPr/>
          </p:nvPicPr>
          <p:blipFill>
            <a:blip r:embed="rId17"/>
            <a:stretch>
              <a:fillRect/>
            </a:stretch>
          </p:blipFill>
          <p:spPr>
            <a:xfrm>
              <a:off x="445310" y="5228736"/>
              <a:ext cx="1293097" cy="928513"/>
            </a:xfrm>
            <a:prstGeom prst="rect">
              <a:avLst/>
            </a:prstGeom>
          </p:spPr>
        </p:pic>
        <p:pic>
          <p:nvPicPr>
            <p:cNvPr id="161" name="Picture 160"/>
            <p:cNvPicPr>
              <a:picLocks noChangeAspect="1"/>
            </p:cNvPicPr>
            <p:nvPr/>
          </p:nvPicPr>
          <p:blipFill>
            <a:blip r:embed="rId18"/>
            <a:stretch>
              <a:fillRect/>
            </a:stretch>
          </p:blipFill>
          <p:spPr>
            <a:xfrm>
              <a:off x="4176011" y="4681235"/>
              <a:ext cx="339762" cy="1476014"/>
            </a:xfrm>
            <a:prstGeom prst="rect">
              <a:avLst/>
            </a:prstGeom>
          </p:spPr>
        </p:pic>
        <p:pic>
          <p:nvPicPr>
            <p:cNvPr id="162" name="Picture 161"/>
            <p:cNvPicPr>
              <a:picLocks noChangeAspect="1"/>
            </p:cNvPicPr>
            <p:nvPr/>
          </p:nvPicPr>
          <p:blipFill>
            <a:blip r:embed="rId19"/>
            <a:stretch>
              <a:fillRect/>
            </a:stretch>
          </p:blipFill>
          <p:spPr>
            <a:xfrm>
              <a:off x="4782038" y="4678879"/>
              <a:ext cx="707366" cy="1478370"/>
            </a:xfrm>
            <a:prstGeom prst="rect">
              <a:avLst/>
            </a:prstGeom>
          </p:spPr>
        </p:pic>
        <p:pic>
          <p:nvPicPr>
            <p:cNvPr id="163" name="Picture 162"/>
            <p:cNvPicPr>
              <a:picLocks noChangeAspect="1"/>
            </p:cNvPicPr>
            <p:nvPr/>
          </p:nvPicPr>
          <p:blipFill>
            <a:blip r:embed="rId20"/>
            <a:stretch>
              <a:fillRect/>
            </a:stretch>
          </p:blipFill>
          <p:spPr>
            <a:xfrm>
              <a:off x="3045222" y="5210857"/>
              <a:ext cx="1005168" cy="907833"/>
            </a:xfrm>
            <a:prstGeom prst="rect">
              <a:avLst/>
            </a:prstGeom>
          </p:spPr>
        </p:pic>
        <p:pic>
          <p:nvPicPr>
            <p:cNvPr id="164" name="Picture 163"/>
            <p:cNvPicPr>
              <a:picLocks noChangeAspect="1"/>
            </p:cNvPicPr>
            <p:nvPr/>
          </p:nvPicPr>
          <p:blipFill>
            <a:blip r:embed="rId21"/>
            <a:stretch>
              <a:fillRect/>
            </a:stretch>
          </p:blipFill>
          <p:spPr>
            <a:xfrm>
              <a:off x="4030020" y="5056231"/>
              <a:ext cx="280524" cy="1101018"/>
            </a:xfrm>
            <a:prstGeom prst="rect">
              <a:avLst/>
            </a:prstGeom>
          </p:spPr>
        </p:pic>
        <p:pic>
          <p:nvPicPr>
            <p:cNvPr id="165" name="Picture 164"/>
            <p:cNvPicPr>
              <a:picLocks noChangeAspect="1"/>
            </p:cNvPicPr>
            <p:nvPr/>
          </p:nvPicPr>
          <p:blipFill>
            <a:blip r:embed="rId22"/>
            <a:stretch>
              <a:fillRect/>
            </a:stretch>
          </p:blipFill>
          <p:spPr>
            <a:xfrm>
              <a:off x="1578068" y="5563137"/>
              <a:ext cx="303522" cy="594112"/>
            </a:xfrm>
            <a:prstGeom prst="rect">
              <a:avLst/>
            </a:prstGeom>
          </p:spPr>
        </p:pic>
        <p:pic>
          <p:nvPicPr>
            <p:cNvPr id="166" name="Picture 165"/>
            <p:cNvPicPr>
              <a:picLocks noChangeAspect="1"/>
            </p:cNvPicPr>
            <p:nvPr/>
          </p:nvPicPr>
          <p:blipFill>
            <a:blip r:embed="rId13"/>
            <a:stretch>
              <a:fillRect/>
            </a:stretch>
          </p:blipFill>
          <p:spPr>
            <a:xfrm>
              <a:off x="5771106" y="5292839"/>
              <a:ext cx="479897" cy="864410"/>
            </a:xfrm>
            <a:prstGeom prst="rect">
              <a:avLst/>
            </a:prstGeom>
          </p:spPr>
        </p:pic>
        <p:pic>
          <p:nvPicPr>
            <p:cNvPr id="167" name="Picture 166"/>
            <p:cNvPicPr>
              <a:picLocks noChangeAspect="1"/>
            </p:cNvPicPr>
            <p:nvPr/>
          </p:nvPicPr>
          <p:blipFill>
            <a:blip r:embed="rId23"/>
            <a:stretch>
              <a:fillRect/>
            </a:stretch>
          </p:blipFill>
          <p:spPr>
            <a:xfrm>
              <a:off x="6898263" y="5545279"/>
              <a:ext cx="271756" cy="611970"/>
            </a:xfrm>
            <a:prstGeom prst="rect">
              <a:avLst/>
            </a:prstGeom>
          </p:spPr>
        </p:pic>
        <p:grpSp>
          <p:nvGrpSpPr>
            <p:cNvPr id="168" name="Group 167"/>
            <p:cNvGrpSpPr/>
            <p:nvPr/>
          </p:nvGrpSpPr>
          <p:grpSpPr>
            <a:xfrm>
              <a:off x="365422" y="6100704"/>
              <a:ext cx="7616953" cy="288770"/>
              <a:chOff x="435700" y="6089128"/>
              <a:chExt cx="7692187" cy="288770"/>
            </a:xfrm>
          </p:grpSpPr>
          <p:pic>
            <p:nvPicPr>
              <p:cNvPr id="170" name="Picture 169"/>
              <p:cNvPicPr>
                <a:picLocks noChangeAspect="1"/>
              </p:cNvPicPr>
              <p:nvPr/>
            </p:nvPicPr>
            <p:blipFill>
              <a:blip r:embed="rId24"/>
              <a:stretch>
                <a:fillRect/>
              </a:stretch>
            </p:blipFill>
            <p:spPr>
              <a:xfrm>
                <a:off x="3956493" y="6097046"/>
                <a:ext cx="3813048" cy="280852"/>
              </a:xfrm>
              <a:prstGeom prst="rect">
                <a:avLst/>
              </a:prstGeom>
            </p:spPr>
          </p:pic>
          <p:grpSp>
            <p:nvGrpSpPr>
              <p:cNvPr id="171" name="Group 170"/>
              <p:cNvGrpSpPr/>
              <p:nvPr/>
            </p:nvGrpSpPr>
            <p:grpSpPr>
              <a:xfrm>
                <a:off x="435700" y="6089128"/>
                <a:ext cx="7692187" cy="288770"/>
                <a:chOff x="435700" y="6089128"/>
                <a:chExt cx="7692187" cy="288770"/>
              </a:xfrm>
            </p:grpSpPr>
            <p:pic>
              <p:nvPicPr>
                <p:cNvPr id="172" name="Picture 171"/>
                <p:cNvPicPr>
                  <a:picLocks noChangeAspect="1"/>
                </p:cNvPicPr>
                <p:nvPr/>
              </p:nvPicPr>
              <p:blipFill>
                <a:blip r:embed="rId24"/>
                <a:stretch>
                  <a:fillRect/>
                </a:stretch>
              </p:blipFill>
              <p:spPr>
                <a:xfrm>
                  <a:off x="435700" y="6097046"/>
                  <a:ext cx="3813048" cy="280852"/>
                </a:xfrm>
                <a:prstGeom prst="rect">
                  <a:avLst/>
                </a:prstGeom>
              </p:spPr>
            </p:pic>
            <p:pic>
              <p:nvPicPr>
                <p:cNvPr id="173" name="Picture 172"/>
                <p:cNvPicPr>
                  <a:picLocks noChangeAspect="1"/>
                </p:cNvPicPr>
                <p:nvPr/>
              </p:nvPicPr>
              <p:blipFill>
                <a:blip r:embed="rId24"/>
                <a:stretch>
                  <a:fillRect/>
                </a:stretch>
              </p:blipFill>
              <p:spPr>
                <a:xfrm>
                  <a:off x="4314839" y="6089128"/>
                  <a:ext cx="3813048" cy="280852"/>
                </a:xfrm>
                <a:prstGeom prst="rect">
                  <a:avLst/>
                </a:prstGeom>
              </p:spPr>
            </p:pic>
          </p:grpSp>
        </p:grpSp>
        <p:pic>
          <p:nvPicPr>
            <p:cNvPr id="169" name="Picture 168"/>
            <p:cNvPicPr>
              <a:picLocks noChangeAspect="1"/>
            </p:cNvPicPr>
            <p:nvPr/>
          </p:nvPicPr>
          <p:blipFill>
            <a:blip r:embed="rId25"/>
            <a:stretch>
              <a:fillRect/>
            </a:stretch>
          </p:blipFill>
          <p:spPr>
            <a:xfrm flipH="1">
              <a:off x="6988676" y="5768952"/>
              <a:ext cx="832748" cy="388297"/>
            </a:xfrm>
            <a:prstGeom prst="rect">
              <a:avLst/>
            </a:prstGeom>
          </p:spPr>
        </p:pic>
      </p:grpSp>
    </p:spTree>
    <p:extLst>
      <p:ext uri="{BB962C8B-B14F-4D97-AF65-F5344CB8AC3E}">
        <p14:creationId xmlns:p14="http://schemas.microsoft.com/office/powerpoint/2010/main" val="2387463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50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1+#ppt_w/2"/>
                                          </p:val>
                                        </p:tav>
                                        <p:tav tm="100000">
                                          <p:val>
                                            <p:strVal val="#ppt_x"/>
                                          </p:val>
                                        </p:tav>
                                      </p:tavLst>
                                    </p:anim>
                                    <p:anim calcmode="lin" valueType="num">
                                      <p:cBhvr additive="base">
                                        <p:cTn id="8" dur="50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1000"/>
                                        <p:tgtEl>
                                          <p:spTgt spid="96"/>
                                        </p:tgtEl>
                                      </p:cBhvr>
                                    </p:animEffect>
                                    <p:anim calcmode="lin" valueType="num">
                                      <p:cBhvr>
                                        <p:cTn id="22" dur="1000" fill="hold"/>
                                        <p:tgtEl>
                                          <p:spTgt spid="96"/>
                                        </p:tgtEl>
                                        <p:attrNameLst>
                                          <p:attrName>ppt_x</p:attrName>
                                        </p:attrNameLst>
                                      </p:cBhvr>
                                      <p:tavLst>
                                        <p:tav tm="0">
                                          <p:val>
                                            <p:strVal val="#ppt_x"/>
                                          </p:val>
                                        </p:tav>
                                        <p:tav tm="100000">
                                          <p:val>
                                            <p:strVal val="#ppt_x"/>
                                          </p:val>
                                        </p:tav>
                                      </p:tavLst>
                                    </p:anim>
                                    <p:anim calcmode="lin" valueType="num">
                                      <p:cBhvr>
                                        <p:cTn id="23" dur="1000" fill="hold"/>
                                        <p:tgtEl>
                                          <p:spTgt spid="9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1000"/>
                                        <p:tgtEl>
                                          <p:spTgt spid="150"/>
                                        </p:tgtEl>
                                      </p:cBhvr>
                                    </p:animEffect>
                                    <p:anim calcmode="lin" valueType="num">
                                      <p:cBhvr>
                                        <p:cTn id="27" dur="1000" fill="hold"/>
                                        <p:tgtEl>
                                          <p:spTgt spid="150"/>
                                        </p:tgtEl>
                                        <p:attrNameLst>
                                          <p:attrName>ppt_x</p:attrName>
                                        </p:attrNameLst>
                                      </p:cBhvr>
                                      <p:tavLst>
                                        <p:tav tm="0">
                                          <p:val>
                                            <p:strVal val="#ppt_x"/>
                                          </p:val>
                                        </p:tav>
                                        <p:tav tm="100000">
                                          <p:val>
                                            <p:strVal val="#ppt_x"/>
                                          </p:val>
                                        </p:tav>
                                      </p:tavLst>
                                    </p:anim>
                                    <p:anim calcmode="lin" valueType="num">
                                      <p:cBhvr>
                                        <p:cTn id="28" dur="1000" fill="hold"/>
                                        <p:tgtEl>
                                          <p:spTgt spid="15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1000"/>
                                        <p:tgtEl>
                                          <p:spTgt spid="176"/>
                                        </p:tgtEl>
                                      </p:cBhvr>
                                    </p:animEffect>
                                    <p:anim calcmode="lin" valueType="num">
                                      <p:cBhvr>
                                        <p:cTn id="32" dur="1000" fill="hold"/>
                                        <p:tgtEl>
                                          <p:spTgt spid="176"/>
                                        </p:tgtEl>
                                        <p:attrNameLst>
                                          <p:attrName>ppt_x</p:attrName>
                                        </p:attrNameLst>
                                      </p:cBhvr>
                                      <p:tavLst>
                                        <p:tav tm="0">
                                          <p:val>
                                            <p:strVal val="#ppt_x"/>
                                          </p:val>
                                        </p:tav>
                                        <p:tav tm="100000">
                                          <p:val>
                                            <p:strVal val="#ppt_x"/>
                                          </p:val>
                                        </p:tav>
                                      </p:tavLst>
                                    </p:anim>
                                    <p:anim calcmode="lin" valueType="num">
                                      <p:cBhvr>
                                        <p:cTn id="33" dur="1000" fill="hold"/>
                                        <p:tgtEl>
                                          <p:spTgt spid="1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anim calcmode="lin" valueType="num">
                                      <p:cBhvr>
                                        <p:cTn id="37" dur="1000" fill="hold"/>
                                        <p:tgtEl>
                                          <p:spTgt spid="177"/>
                                        </p:tgtEl>
                                        <p:attrNameLst>
                                          <p:attrName>ppt_x</p:attrName>
                                        </p:attrNameLst>
                                      </p:cBhvr>
                                      <p:tavLst>
                                        <p:tav tm="0">
                                          <p:val>
                                            <p:strVal val="#ppt_x"/>
                                          </p:val>
                                        </p:tav>
                                        <p:tav tm="100000">
                                          <p:val>
                                            <p:strVal val="#ppt_x"/>
                                          </p:val>
                                        </p:tav>
                                      </p:tavLst>
                                    </p:anim>
                                    <p:anim calcmode="lin" valueType="num">
                                      <p:cBhvr>
                                        <p:cTn id="38" dur="1000" fill="hold"/>
                                        <p:tgtEl>
                                          <p:spTgt spid="17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78"/>
                                        </p:tgtEl>
                                        <p:attrNameLst>
                                          <p:attrName>style.visibility</p:attrName>
                                        </p:attrNameLst>
                                      </p:cBhvr>
                                      <p:to>
                                        <p:strVal val="visible"/>
                                      </p:to>
                                    </p:set>
                                    <p:animEffect transition="in" filter="fade">
                                      <p:cBhvr>
                                        <p:cTn id="41" dur="1000"/>
                                        <p:tgtEl>
                                          <p:spTgt spid="178"/>
                                        </p:tgtEl>
                                      </p:cBhvr>
                                    </p:animEffect>
                                    <p:anim calcmode="lin" valueType="num">
                                      <p:cBhvr>
                                        <p:cTn id="42" dur="1000" fill="hold"/>
                                        <p:tgtEl>
                                          <p:spTgt spid="178"/>
                                        </p:tgtEl>
                                        <p:attrNameLst>
                                          <p:attrName>ppt_x</p:attrName>
                                        </p:attrNameLst>
                                      </p:cBhvr>
                                      <p:tavLst>
                                        <p:tav tm="0">
                                          <p:val>
                                            <p:strVal val="#ppt_x"/>
                                          </p:val>
                                        </p:tav>
                                        <p:tav tm="100000">
                                          <p:val>
                                            <p:strVal val="#ppt_x"/>
                                          </p:val>
                                        </p:tav>
                                      </p:tavLst>
                                    </p:anim>
                                    <p:anim calcmode="lin" valueType="num">
                                      <p:cBhvr>
                                        <p:cTn id="43"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6" grpId="0" animBg="1"/>
      <p:bldP spid="9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12477615" y="5592835"/>
            <a:ext cx="65" cy="169405"/>
          </a:xfrm>
          <a:prstGeom prst="rect">
            <a:avLst/>
          </a:prstGeom>
          <a:noFill/>
          <a:ln>
            <a:noFill/>
            <a:headEnd type="none" w="med" len="med"/>
            <a:tailEnd type="none" w="med" len="med"/>
          </a:ln>
        </p:spPr>
        <p:txBody>
          <a:bodyPr wrap="none" lIns="0" tIns="0" rIns="0" bIns="0" rtlCol="0">
            <a:spAutoFit/>
          </a:bodyPr>
          <a:lstStyle/>
          <a:p>
            <a:pPr algn="ctr" defTabSz="950779">
              <a:lnSpc>
                <a:spcPct val="90000"/>
              </a:lnSpc>
              <a:defRPr/>
            </a:pPr>
            <a:endParaRPr lang="en-US" sz="1223" kern="0" spc="-40" dirty="0">
              <a:solidFill>
                <a:sysClr val="windowText" lastClr="000000"/>
              </a:solidFill>
              <a:ea typeface="Segoe UI" pitchFamily="34" charset="0"/>
              <a:cs typeface="Segoe UI" pitchFamily="34" charset="0"/>
            </a:endParaRPr>
          </a:p>
        </p:txBody>
      </p:sp>
      <p:grpSp>
        <p:nvGrpSpPr>
          <p:cNvPr id="14" name="Group 13"/>
          <p:cNvGrpSpPr/>
          <p:nvPr/>
        </p:nvGrpSpPr>
        <p:grpSpPr>
          <a:xfrm>
            <a:off x="1678634" y="2880908"/>
            <a:ext cx="3608863" cy="3643018"/>
            <a:chOff x="334845" y="1189176"/>
            <a:chExt cx="5367864" cy="5418667"/>
          </a:xfrm>
          <a:solidFill>
            <a:schemeClr val="bg1">
              <a:lumMod val="85000"/>
            </a:schemeClr>
          </a:solidFill>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8" y="2272037"/>
              <a:ext cx="3365327" cy="3138197"/>
            </a:xfrm>
            <a:prstGeom prst="rect">
              <a:avLst/>
            </a:prstGeom>
            <a:noFill/>
          </p:spPr>
          <p:txBody>
            <a:bodyPr wrap="square" rtlCol="0">
              <a:spAutoFit/>
            </a:bodyPr>
            <a:lstStyle/>
            <a:p>
              <a:pPr algn="ctr" defTabSz="932228">
                <a:lnSpc>
                  <a:spcPct val="90000"/>
                </a:lnSpc>
              </a:pPr>
              <a:r>
                <a:rPr lang="en-US" sz="7340" b="1" kern="0" dirty="0">
                  <a:solidFill>
                    <a:srgbClr val="0099CC"/>
                  </a:solidFill>
                  <a:ea typeface="Segoe UI Black" panose="020B0A02040204020203" pitchFamily="34" charset="0"/>
                  <a:cs typeface="Segoe UI" panose="020B0502040204020203" pitchFamily="34" charset="0"/>
                </a:rPr>
                <a:t>70% </a:t>
              </a:r>
            </a:p>
            <a:p>
              <a:pPr algn="ctr" defTabSz="932228">
                <a:lnSpc>
                  <a:spcPct val="90000"/>
                </a:lnSpc>
              </a:pPr>
              <a:r>
                <a:rPr lang="en-US" sz="2040" kern="0" dirty="0">
                  <a:solidFill>
                    <a:srgbClr val="0099CC"/>
                  </a:solidFill>
                  <a:latin typeface="Segoe UI Light" panose="020B0502040204020203" pitchFamily="34" charset="0"/>
                  <a:cs typeface="Segoe UI Light" panose="020B0502040204020203" pitchFamily="34" charset="0"/>
                </a:rPr>
                <a:t>of value enabled by IoT will come from B2B scenarios</a:t>
              </a:r>
            </a:p>
            <a:p>
              <a:pPr algn="ctr" defTabSz="932228">
                <a:lnSpc>
                  <a:spcPct val="90000"/>
                </a:lnSpc>
              </a:pPr>
              <a:r>
                <a:rPr lang="en-US" sz="1121" kern="0" dirty="0">
                  <a:solidFill>
                    <a:srgbClr val="0099CC"/>
                  </a:solidFill>
                  <a:latin typeface="Segoe UI Light" panose="020B0502040204020203" pitchFamily="34" charset="0"/>
                  <a:cs typeface="Segoe UI Light" panose="020B0502040204020203" pitchFamily="34" charset="0"/>
                </a:rPr>
                <a:t>McKinsey &amp; Company</a:t>
              </a:r>
            </a:p>
          </p:txBody>
        </p:sp>
      </p:grpSp>
      <p:grpSp>
        <p:nvGrpSpPr>
          <p:cNvPr id="17" name="Group 16"/>
          <p:cNvGrpSpPr/>
          <p:nvPr/>
        </p:nvGrpSpPr>
        <p:grpSpPr>
          <a:xfrm>
            <a:off x="5561795" y="4756701"/>
            <a:ext cx="549974" cy="1412596"/>
            <a:chOff x="4943850" y="3035753"/>
            <a:chExt cx="757741" cy="1946246"/>
          </a:xfrm>
          <a:solidFill>
            <a:srgbClr val="0099CC"/>
          </a:solidFill>
        </p:grpSpPr>
        <p:sp>
          <p:nvSpPr>
            <p:cNvPr id="18"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sp>
          <p:nvSpPr>
            <p:cNvPr id="19"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bg1"/>
              </a:solidFill>
              <a:prstDash val="solid"/>
              <a:headEnd type="none" w="med" len="med"/>
              <a:tailEnd type="none" w="med" len="med"/>
            </a:ln>
            <a:effectLst/>
          </p:spPr>
          <p:txBody>
            <a:bodyPr rot="0" spcFirstLastPara="0" vert="horz" wrap="square" lIns="95079" tIns="47539" rIns="47539" bIns="9507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467" fontAlgn="base">
                <a:spcBef>
                  <a:spcPct val="0"/>
                </a:spcBef>
                <a:spcAft>
                  <a:spcPct val="0"/>
                </a:spcAft>
                <a:defRPr/>
              </a:pPr>
              <a:endParaRPr lang="en-US" sz="1872" spc="-52" dirty="0" err="1">
                <a:solidFill>
                  <a:schemeClr val="tx1"/>
                </a:solidFill>
                <a:ea typeface="Segoe UI" pitchFamily="34" charset="0"/>
                <a:cs typeface="Segoe UI" pitchFamily="34" charset="0"/>
              </a:endParaRPr>
            </a:p>
          </p:txBody>
        </p:sp>
        <p:grpSp>
          <p:nvGrpSpPr>
            <p:cNvPr id="20" name="Group 19"/>
            <p:cNvGrpSpPr/>
            <p:nvPr/>
          </p:nvGrpSpPr>
          <p:grpSpPr>
            <a:xfrm flipV="1">
              <a:off x="5154351" y="3126375"/>
              <a:ext cx="312238" cy="306471"/>
              <a:chOff x="-9407836" y="120612"/>
              <a:chExt cx="1474396" cy="1455780"/>
            </a:xfrm>
            <a:grpFill/>
          </p:grpSpPr>
          <p:sp>
            <p:nvSpPr>
              <p:cNvPr id="21" name="Oval 20"/>
              <p:cNvSpPr/>
              <p:nvPr/>
            </p:nvSpPr>
            <p:spPr>
              <a:xfrm>
                <a:off x="-8928872" y="595592"/>
                <a:ext cx="489390" cy="489390"/>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cxnSp>
            <p:nvCxnSpPr>
              <p:cNvPr id="22" name="Straight Connector 21"/>
              <p:cNvCxnSpPr/>
              <p:nvPr/>
            </p:nvCxnSpPr>
            <p:spPr>
              <a:xfrm>
                <a:off x="-8679053" y="120612"/>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79053" y="1245413"/>
                <a:ext cx="0" cy="33097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8103656"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9240275" y="672726"/>
                <a:ext cx="2655" cy="33777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70059"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075516"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8380667" y="451591"/>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8386124" y="1127860"/>
                <a:ext cx="99256" cy="10377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879895" y="5113782"/>
            <a:ext cx="815764" cy="1055516"/>
            <a:chOff x="2855988" y="3807749"/>
            <a:chExt cx="1159942" cy="1500845"/>
          </a:xfrm>
          <a:solidFill>
            <a:srgbClr val="0099CC"/>
          </a:solidFill>
        </p:grpSpPr>
        <p:grpSp>
          <p:nvGrpSpPr>
            <p:cNvPr id="31" name="Group 30"/>
            <p:cNvGrpSpPr/>
            <p:nvPr/>
          </p:nvGrpSpPr>
          <p:grpSpPr>
            <a:xfrm>
              <a:off x="3306798" y="3904313"/>
              <a:ext cx="258323" cy="268935"/>
              <a:chOff x="-11741312" y="2985477"/>
              <a:chExt cx="1201118" cy="1250461"/>
            </a:xfrm>
            <a:grpFill/>
          </p:grpSpPr>
          <p:grpSp>
            <p:nvGrpSpPr>
              <p:cNvPr id="34" name="Group 33"/>
              <p:cNvGrpSpPr/>
              <p:nvPr/>
            </p:nvGrpSpPr>
            <p:grpSpPr>
              <a:xfrm>
                <a:off x="-11741312" y="2985477"/>
                <a:ext cx="1201118" cy="1250461"/>
                <a:chOff x="-11741312" y="2985477"/>
                <a:chExt cx="1201118" cy="1250461"/>
              </a:xfrm>
              <a:grpFill/>
            </p:grpSpPr>
            <p:cxnSp>
              <p:nvCxnSpPr>
                <p:cNvPr id="36" name="Straight Connector 35"/>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sp>
          <p:nvSpPr>
            <p:cNvPr id="32"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sp>
          <p:nvSpPr>
            <p:cNvPr id="33"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bg1"/>
              </a:solidFill>
              <a:prstDash val="solid"/>
              <a:round/>
              <a:headEnd/>
              <a:tailEnd/>
            </a:ln>
          </p:spPr>
          <p:txBody>
            <a:bodyPr vert="horz" wrap="square" lIns="95079" tIns="47539" rIns="95079" bIns="47539" numCol="1" anchor="t" anchorCtr="0" compatLnSpc="1">
              <a:prstTxWarp prst="textNoShape">
                <a:avLst/>
              </a:prstTxWarp>
            </a:bodyPr>
            <a:lstStyle/>
            <a:p>
              <a:pPr defTabSz="932228"/>
              <a:endParaRPr lang="en-US" sz="1872" kern="0">
                <a:solidFill>
                  <a:sysClr val="windowText" lastClr="000000"/>
                </a:solidFill>
              </a:endParaRPr>
            </a:p>
          </p:txBody>
        </p:sp>
      </p:grpSp>
      <p:grpSp>
        <p:nvGrpSpPr>
          <p:cNvPr id="44" name="Group 43"/>
          <p:cNvGrpSpPr/>
          <p:nvPr/>
        </p:nvGrpSpPr>
        <p:grpSpPr>
          <a:xfrm>
            <a:off x="705189" y="3449735"/>
            <a:ext cx="829297" cy="974560"/>
            <a:chOff x="970509" y="4093413"/>
            <a:chExt cx="1049828" cy="1233722"/>
          </a:xfrm>
          <a:solidFill>
            <a:srgbClr val="0099CC"/>
          </a:solidFill>
        </p:grpSpPr>
        <p:sp>
          <p:nvSpPr>
            <p:cNvPr id="45"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79" tIns="47539" rIns="47539" bIns="95079" numCol="1" spcCol="0" rtlCol="0" fromWordArt="0" anchor="b" anchorCtr="0" forceAA="0" compatLnSpc="1">
              <a:prstTxWarp prst="textNoShape">
                <a:avLst/>
              </a:prstTxWarp>
              <a:noAutofit/>
            </a:bodyPr>
            <a:lstStyle/>
            <a:p>
              <a:pPr algn="ctr" defTabSz="950467" fontAlgn="base">
                <a:spcBef>
                  <a:spcPct val="0"/>
                </a:spcBef>
                <a:spcAft>
                  <a:spcPct val="0"/>
                </a:spcAft>
              </a:pPr>
              <a:endParaRPr lang="en-US" sz="1872" kern="0" spc="-52" dirty="0" err="1">
                <a:solidFill>
                  <a:schemeClr val="tx1"/>
                </a:solidFill>
                <a:ea typeface="Segoe UI" pitchFamily="34" charset="0"/>
                <a:cs typeface="Segoe UI" pitchFamily="34" charset="0"/>
              </a:endParaRPr>
            </a:p>
          </p:txBody>
        </p:sp>
        <p:grpSp>
          <p:nvGrpSpPr>
            <p:cNvPr id="46" name="Group 45"/>
            <p:cNvGrpSpPr/>
            <p:nvPr/>
          </p:nvGrpSpPr>
          <p:grpSpPr>
            <a:xfrm>
              <a:off x="1375400" y="4219528"/>
              <a:ext cx="240047" cy="250622"/>
              <a:chOff x="6356211" y="-986246"/>
              <a:chExt cx="322176" cy="336369"/>
            </a:xfrm>
            <a:grpFill/>
          </p:grpSpPr>
          <p:sp>
            <p:nvSpPr>
              <p:cNvPr id="48" name="Oval 47"/>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cxnSp>
            <p:nvCxnSpPr>
              <p:cNvPr id="49" name="Straight Connector 48"/>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grpSp>
        <p:nvGrpSpPr>
          <p:cNvPr id="55" name="Group 54"/>
          <p:cNvGrpSpPr/>
          <p:nvPr/>
        </p:nvGrpSpPr>
        <p:grpSpPr>
          <a:xfrm>
            <a:off x="5356232" y="3448703"/>
            <a:ext cx="916546" cy="966420"/>
            <a:chOff x="5140517" y="1715298"/>
            <a:chExt cx="1330192" cy="1402576"/>
          </a:xfrm>
          <a:solidFill>
            <a:srgbClr val="0099CC"/>
          </a:solidFill>
        </p:grpSpPr>
        <p:grpSp>
          <p:nvGrpSpPr>
            <p:cNvPr id="56" name="Group 55"/>
            <p:cNvGrpSpPr/>
            <p:nvPr/>
          </p:nvGrpSpPr>
          <p:grpSpPr>
            <a:xfrm>
              <a:off x="5685590" y="1841413"/>
              <a:ext cx="240047" cy="250622"/>
              <a:chOff x="6356211" y="-986246"/>
              <a:chExt cx="322176" cy="336369"/>
            </a:xfrm>
            <a:grpFill/>
          </p:grpSpPr>
          <p:sp>
            <p:nvSpPr>
              <p:cNvPr id="59" name="Oval 58"/>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cxnSp>
            <p:nvCxnSpPr>
              <p:cNvPr id="60" name="Straight Connector 59"/>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Oval 142"/>
            <p:cNvSpPr/>
            <p:nvPr/>
          </p:nvSpPr>
          <p:spPr>
            <a:xfrm>
              <a:off x="5304656" y="1715298"/>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sp>
          <p:nvSpPr>
            <p:cNvPr id="58" name="Rectangle 35"/>
            <p:cNvSpPr>
              <a:spLocks noChangeAspect="1"/>
            </p:cNvSpPr>
            <p:nvPr/>
          </p:nvSpPr>
          <p:spPr bwMode="auto">
            <a:xfrm>
              <a:off x="5140517" y="2291943"/>
              <a:ext cx="1330192" cy="82593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72" tIns="48486" rIns="48486" bIns="96972" numCol="1" spcCol="0" rtlCol="0" fromWordArt="0" anchor="b" anchorCtr="0" forceAA="0" compatLnSpc="1">
              <a:prstTxWarp prst="textNoShape">
                <a:avLst/>
              </a:prstTxWarp>
              <a:noAutofit/>
            </a:bodyPr>
            <a:lstStyle/>
            <a:p>
              <a:pPr algn="ctr" defTabSz="969381" fontAlgn="base">
                <a:spcBef>
                  <a:spcPct val="0"/>
                </a:spcBef>
                <a:spcAft>
                  <a:spcPct val="0"/>
                </a:spcAft>
              </a:pPr>
              <a:endParaRPr lang="en-US" sz="1909" kern="0" spc="-53" dirty="0" err="1">
                <a:solidFill>
                  <a:schemeClr val="tx1"/>
                </a:solidFill>
                <a:ea typeface="Segoe UI" pitchFamily="34" charset="0"/>
                <a:cs typeface="Segoe UI" pitchFamily="34" charset="0"/>
              </a:endParaRPr>
            </a:p>
          </p:txBody>
        </p:sp>
      </p:grpSp>
      <p:grpSp>
        <p:nvGrpSpPr>
          <p:cNvPr id="66" name="Group 65"/>
          <p:cNvGrpSpPr/>
          <p:nvPr/>
        </p:nvGrpSpPr>
        <p:grpSpPr>
          <a:xfrm>
            <a:off x="3077792" y="1603511"/>
            <a:ext cx="810548" cy="1328042"/>
            <a:chOff x="2973255" y="1759913"/>
            <a:chExt cx="1001915" cy="1641586"/>
          </a:xfrm>
          <a:solidFill>
            <a:srgbClr val="0099CC"/>
          </a:solidFill>
        </p:grpSpPr>
        <p:grpSp>
          <p:nvGrpSpPr>
            <p:cNvPr id="67" name="Group 66"/>
            <p:cNvGrpSpPr/>
            <p:nvPr/>
          </p:nvGrpSpPr>
          <p:grpSpPr>
            <a:xfrm>
              <a:off x="3347956" y="1941625"/>
              <a:ext cx="252513" cy="262887"/>
              <a:chOff x="920925" y="6909519"/>
              <a:chExt cx="1201118" cy="1250461"/>
            </a:xfrm>
            <a:grpFill/>
          </p:grpSpPr>
          <p:cxnSp>
            <p:nvCxnSpPr>
              <p:cNvPr id="70" name="Straight Connector 69"/>
              <p:cNvCxnSpPr/>
              <p:nvPr/>
            </p:nvCxnSpPr>
            <p:spPr>
              <a:xfrm>
                <a:off x="1516391" y="6909519"/>
                <a:ext cx="0" cy="1250461"/>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48220" y="7320470"/>
                <a:ext cx="1173823" cy="459126"/>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948220" y="7287409"/>
                <a:ext cx="1124977" cy="49218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20925" y="7527763"/>
                <a:ext cx="1201118"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264425" y="6969425"/>
                <a:ext cx="487742" cy="1135848"/>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280616" y="6949284"/>
                <a:ext cx="491275" cy="118750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092779" y="7073642"/>
                <a:ext cx="895164" cy="923675"/>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073055" y="7097088"/>
                <a:ext cx="887865" cy="912924"/>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44839" y="7054229"/>
                <a:ext cx="943104" cy="943098"/>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sp>
            <p:nvSpPr>
              <p:cNvPr id="81" name="Oval 80"/>
              <p:cNvSpPr/>
              <p:nvPr/>
            </p:nvSpPr>
            <p:spPr>
              <a:xfrm>
                <a:off x="1333431" y="7342819"/>
                <a:ext cx="365920" cy="36591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sp>
          <p:nvSpPr>
            <p:cNvPr id="68" name="Oval 1233"/>
            <p:cNvSpPr>
              <a:spLocks noChangeAspect="1"/>
            </p:cNvSpPr>
            <p:nvPr/>
          </p:nvSpPr>
          <p:spPr bwMode="auto">
            <a:xfrm>
              <a:off x="3088516" y="2375635"/>
              <a:ext cx="771393" cy="102586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72" tIns="48486" rIns="48486" bIns="96972" numCol="1" spcCol="0" rtlCol="0" fromWordArt="0" anchor="b" anchorCtr="0" forceAA="0" compatLnSpc="1">
              <a:prstTxWarp prst="textNoShape">
                <a:avLst/>
              </a:prstTxWarp>
              <a:noAutofit/>
            </a:bodyPr>
            <a:lstStyle/>
            <a:p>
              <a:pPr algn="ctr" defTabSz="969381" fontAlgn="base">
                <a:spcBef>
                  <a:spcPct val="0"/>
                </a:spcBef>
                <a:spcAft>
                  <a:spcPct val="0"/>
                </a:spcAft>
              </a:pPr>
              <a:endParaRPr lang="en-US" sz="1909" kern="0" spc="-53" dirty="0" err="1">
                <a:solidFill>
                  <a:schemeClr val="tx1"/>
                </a:solidFill>
                <a:ea typeface="Segoe UI" pitchFamily="34" charset="0"/>
                <a:cs typeface="Segoe UI" pitchFamily="34" charset="0"/>
              </a:endParaRPr>
            </a:p>
          </p:txBody>
        </p:sp>
        <p:sp>
          <p:nvSpPr>
            <p:cNvPr id="69" name="Oval 142"/>
            <p:cNvSpPr/>
            <p:nvPr/>
          </p:nvSpPr>
          <p:spPr>
            <a:xfrm>
              <a:off x="2973255" y="17599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grpSp>
        <p:nvGrpSpPr>
          <p:cNvPr id="82" name="Group 81"/>
          <p:cNvGrpSpPr/>
          <p:nvPr/>
        </p:nvGrpSpPr>
        <p:grpSpPr>
          <a:xfrm>
            <a:off x="4635819" y="2106065"/>
            <a:ext cx="700598" cy="902724"/>
            <a:chOff x="3386761" y="931380"/>
            <a:chExt cx="903867" cy="1164637"/>
          </a:xfrm>
          <a:solidFill>
            <a:srgbClr val="0099CC"/>
          </a:solidFill>
        </p:grpSpPr>
        <p:grpSp>
          <p:nvGrpSpPr>
            <p:cNvPr id="83" name="Group 82"/>
            <p:cNvGrpSpPr/>
            <p:nvPr/>
          </p:nvGrpSpPr>
          <p:grpSpPr>
            <a:xfrm>
              <a:off x="3427203" y="1415129"/>
              <a:ext cx="822983" cy="680888"/>
              <a:chOff x="3427203" y="1415129"/>
              <a:chExt cx="822983" cy="680888"/>
            </a:xfrm>
            <a:grp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4" name="Oval 6"/>
              <p:cNvSpPr>
                <a:spLocks noChangeArrowheads="1"/>
              </p:cNvSpPr>
              <p:nvPr/>
            </p:nvSpPr>
            <p:spPr bwMode="auto">
              <a:xfrm>
                <a:off x="3907652" y="1504181"/>
                <a:ext cx="43380" cy="45592"/>
              </a:xfrm>
              <a:prstGeom prst="ellipse">
                <a:avLst/>
              </a:pr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6" name="Oval 8"/>
              <p:cNvSpPr>
                <a:spLocks noChangeArrowheads="1"/>
              </p:cNvSpPr>
              <p:nvPr/>
            </p:nvSpPr>
            <p:spPr bwMode="auto">
              <a:xfrm>
                <a:off x="3498002" y="1489269"/>
                <a:ext cx="59339" cy="62635"/>
              </a:xfrm>
              <a:prstGeom prst="ellipse">
                <a:avLst/>
              </a:pr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solidFill>
                  <a:schemeClr val="bg1"/>
                </a:solidFill>
                <a:round/>
                <a:headEnd/>
                <a:tailEnd/>
              </a:ln>
              <a:extLst/>
            </p:spPr>
            <p:txBody>
              <a:bodyPr vert="horz" wrap="square" lIns="93196" tIns="46597" rIns="93196" bIns="46597" numCol="1" anchor="t" anchorCtr="0" compatLnSpc="1">
                <a:prstTxWarp prst="textNoShape">
                  <a:avLst/>
                </a:prstTxWarp>
              </a:bodyPr>
              <a:lstStyle/>
              <a:p>
                <a:pPr defTabSz="950507"/>
                <a:endParaRPr lang="en-US" sz="2289" kern="0" dirty="0">
                  <a:solidFill>
                    <a:sysClr val="windowText" lastClr="000000"/>
                  </a:solidFill>
                </a:endParaRPr>
              </a:p>
            </p:txBody>
          </p:sp>
        </p:grpSp>
        <p:sp>
          <p:nvSpPr>
            <p:cNvPr id="84" name="Oval 142"/>
            <p:cNvSpPr/>
            <p:nvPr/>
          </p:nvSpPr>
          <p:spPr>
            <a:xfrm>
              <a:off x="3386761" y="931380"/>
              <a:ext cx="903867" cy="45193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nvGrpSpPr>
            <p:cNvPr id="85" name="Group 84"/>
            <p:cNvGrpSpPr/>
            <p:nvPr/>
          </p:nvGrpSpPr>
          <p:grpSpPr>
            <a:xfrm>
              <a:off x="3718671" y="1100186"/>
              <a:ext cx="240047" cy="250622"/>
              <a:chOff x="6356211" y="-986246"/>
              <a:chExt cx="322176" cy="336369"/>
            </a:xfrm>
            <a:grpFill/>
          </p:grpSpPr>
          <p:sp>
            <p:nvSpPr>
              <p:cNvPr id="86" name="Oval 85"/>
              <p:cNvSpPr/>
              <p:nvPr/>
            </p:nvSpPr>
            <p:spPr>
              <a:xfrm>
                <a:off x="6459255" y="-868963"/>
                <a:ext cx="116089" cy="116089"/>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cxnSp>
            <p:nvCxnSpPr>
              <p:cNvPr id="87" name="Straight Connector 86"/>
              <p:cNvCxnSpPr/>
              <p:nvPr/>
            </p:nvCxnSpPr>
            <p:spPr>
              <a:xfrm>
                <a:off x="6517299" y="-986246"/>
                <a:ext cx="0" cy="336369"/>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356211" y="-810919"/>
                <a:ext cx="322176" cy="0"/>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25918" y="-905756"/>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6576503" y="-909443"/>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6425918" y="-745560"/>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H="1">
                <a:off x="6576503" y="-749247"/>
                <a:ext cx="33337" cy="33337"/>
              </a:xfrm>
              <a:prstGeom prst="line">
                <a:avLst/>
              </a:prstGeom>
              <a:grpFill/>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2" name="Group 101"/>
          <p:cNvGrpSpPr/>
          <p:nvPr/>
        </p:nvGrpSpPr>
        <p:grpSpPr>
          <a:xfrm>
            <a:off x="1689874" y="2144977"/>
            <a:ext cx="728384" cy="875906"/>
            <a:chOff x="1752860" y="1590681"/>
            <a:chExt cx="900351" cy="1082703"/>
          </a:xfrm>
          <a:solidFill>
            <a:srgbClr val="0099CC"/>
          </a:solidFill>
        </p:grpSpPr>
        <p:grpSp>
          <p:nvGrpSpPr>
            <p:cNvPr id="103" name="Group 102"/>
            <p:cNvGrpSpPr/>
            <p:nvPr/>
          </p:nvGrpSpPr>
          <p:grpSpPr>
            <a:xfrm>
              <a:off x="2073874" y="1687245"/>
              <a:ext cx="258323" cy="268935"/>
              <a:chOff x="-11741312" y="2985477"/>
              <a:chExt cx="1201118" cy="1250461"/>
            </a:xfrm>
            <a:grpFill/>
          </p:grpSpPr>
          <p:grpSp>
            <p:nvGrpSpPr>
              <p:cNvPr id="106" name="Group 105"/>
              <p:cNvGrpSpPr/>
              <p:nvPr/>
            </p:nvGrpSpPr>
            <p:grpSpPr>
              <a:xfrm>
                <a:off x="-11741312" y="2985477"/>
                <a:ext cx="1201118" cy="1250461"/>
                <a:chOff x="-11741312" y="2985477"/>
                <a:chExt cx="1201118" cy="1250461"/>
              </a:xfrm>
              <a:grpFill/>
            </p:grpSpPr>
            <p:cxnSp>
              <p:nvCxnSpPr>
                <p:cNvPr id="108" name="Straight Connector 107"/>
                <p:cNvCxnSpPr/>
                <p:nvPr/>
              </p:nvCxnSpPr>
              <p:spPr>
                <a:xfrm>
                  <a:off x="-11145846" y="2985477"/>
                  <a:ext cx="0" cy="1250461"/>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714017" y="3396428"/>
                  <a:ext cx="1173823" cy="459126"/>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1714017" y="3363367"/>
                  <a:ext cx="1124977" cy="49218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741312" y="3603721"/>
                  <a:ext cx="1201118" cy="0"/>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97812" y="3045383"/>
                  <a:ext cx="487742" cy="1135848"/>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11381621" y="3025242"/>
                  <a:ext cx="491275" cy="1187507"/>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11569458" y="3149600"/>
                  <a:ext cx="895164" cy="923675"/>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11589182" y="3173046"/>
                  <a:ext cx="887865" cy="912924"/>
                </a:xfrm>
                <a:prstGeom prst="line">
                  <a:avLst/>
                </a:prstGeom>
                <a:grpFill/>
                <a:ln w="317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11328806" y="3418776"/>
                <a:ext cx="365920" cy="365919"/>
              </a:xfrm>
              <a:prstGeom prst="ellipse">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grpSp>
        <p:sp>
          <p:nvSpPr>
            <p:cNvPr id="104" name="Oval 142"/>
            <p:cNvSpPr/>
            <p:nvPr/>
          </p:nvSpPr>
          <p:spPr>
            <a:xfrm>
              <a:off x="1752860" y="1590681"/>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8"/>
              <a:endParaRPr lang="en-US" sz="1872" kern="0">
                <a:solidFill>
                  <a:schemeClr val="tx1"/>
                </a:solidFill>
              </a:endParaRPr>
            </a:p>
          </p:txBody>
        </p:sp>
        <p:sp>
          <p:nvSpPr>
            <p:cNvPr id="105" name="Rectangle 25"/>
            <p:cNvSpPr>
              <a:spLocks noChangeAspect="1"/>
            </p:cNvSpPr>
            <p:nvPr/>
          </p:nvSpPr>
          <p:spPr bwMode="auto">
            <a:xfrm>
              <a:off x="1852542" y="2132286"/>
              <a:ext cx="781291" cy="54109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72" tIns="193943" rIns="48486" bIns="96972" numCol="1" spcCol="0" rtlCol="0" fromWordArt="0" anchor="b" anchorCtr="0" forceAA="0" compatLnSpc="1">
              <a:prstTxWarp prst="textNoShape">
                <a:avLst/>
              </a:prstTxWarp>
              <a:noAutofit/>
            </a:bodyPr>
            <a:lstStyle/>
            <a:p>
              <a:pPr algn="ctr" defTabSz="969381" fontAlgn="base">
                <a:spcBef>
                  <a:spcPct val="0"/>
                </a:spcBef>
                <a:spcAft>
                  <a:spcPct val="0"/>
                </a:spcAft>
              </a:pPr>
              <a:endParaRPr lang="en-US" sz="1591" kern="0" spc="-53" dirty="0" err="1">
                <a:solidFill>
                  <a:schemeClr val="tx1"/>
                </a:solidFill>
                <a:ea typeface="Segoe UI" pitchFamily="34" charset="0"/>
                <a:cs typeface="Segoe UI" pitchFamily="34" charset="0"/>
              </a:endParaRPr>
            </a:p>
          </p:txBody>
        </p:sp>
      </p:grpSp>
      <p:sp>
        <p:nvSpPr>
          <p:cNvPr id="116" name="25 Billion"/>
          <p:cNvSpPr txBox="1"/>
          <p:nvPr/>
        </p:nvSpPr>
        <p:spPr>
          <a:xfrm>
            <a:off x="7145168" y="1753226"/>
            <a:ext cx="4865621" cy="1627690"/>
          </a:xfrm>
          <a:prstGeom prst="rect">
            <a:avLst/>
          </a:prstGeom>
          <a:solidFill>
            <a:schemeClr val="bg1"/>
          </a:solidFill>
        </p:spPr>
        <p:txBody>
          <a:bodyPr wrap="square" rtlCol="0">
            <a:spAutoFit/>
          </a:bodyPr>
          <a:lstStyle/>
          <a:p>
            <a:pPr defTabSz="932228">
              <a:lnSpc>
                <a:spcPct val="90000"/>
              </a:lnSpc>
              <a:spcBef>
                <a:spcPts val="306"/>
              </a:spcBef>
            </a:pPr>
            <a:r>
              <a:rPr lang="en-US" sz="6117" kern="0" dirty="0">
                <a:solidFill>
                  <a:srgbClr val="0099CC"/>
                </a:solidFill>
                <a:latin typeface="Segoe UI Light" panose="020B0502040204020203" pitchFamily="34" charset="0"/>
                <a:cs typeface="Segoe UI Light" panose="020B0502040204020203" pitchFamily="34" charset="0"/>
              </a:rPr>
              <a:t>25 billion </a:t>
            </a:r>
            <a:br>
              <a:rPr lang="en-US" sz="6117" kern="0" dirty="0">
                <a:solidFill>
                  <a:srgbClr val="0099CC"/>
                </a:solidFill>
                <a:latin typeface="Segoe UI Light" panose="020B0502040204020203" pitchFamily="34" charset="0"/>
                <a:cs typeface="Segoe UI Light" panose="020B0502040204020203" pitchFamily="34" charset="0"/>
              </a:rPr>
            </a:br>
            <a:r>
              <a:rPr lang="en-US" sz="2855" kern="0" dirty="0">
                <a:solidFill>
                  <a:srgbClr val="0099CC"/>
                </a:solidFill>
                <a:latin typeface="Segoe UI Light" panose="020B0502040204020203" pitchFamily="34" charset="0"/>
                <a:cs typeface="Segoe UI Light" panose="020B0502040204020203" pitchFamily="34" charset="0"/>
              </a:rPr>
              <a:t>Connected “things” by 2020</a:t>
            </a:r>
          </a:p>
          <a:p>
            <a:pPr defTabSz="932228">
              <a:lnSpc>
                <a:spcPct val="90000"/>
              </a:lnSpc>
              <a:spcBef>
                <a:spcPts val="306"/>
              </a:spcBef>
            </a:pPr>
            <a:r>
              <a:rPr lang="en-US" sz="1836" kern="0" dirty="0">
                <a:solidFill>
                  <a:srgbClr val="0099CC"/>
                </a:solidFill>
                <a:latin typeface="Segoe UI Light" panose="020B0502040204020203" pitchFamily="34" charset="0"/>
                <a:cs typeface="Segoe UI Light" panose="020B0502040204020203" pitchFamily="34" charset="0"/>
              </a:rPr>
              <a:t>—Gartner</a:t>
            </a:r>
            <a:endParaRPr lang="en-US" sz="3263" kern="0" dirty="0">
              <a:solidFill>
                <a:srgbClr val="0099CC"/>
              </a:solidFill>
              <a:latin typeface="Segoe UI Light" panose="020B0502040204020203" pitchFamily="34" charset="0"/>
              <a:cs typeface="Segoe UI Light" panose="020B0502040204020203" pitchFamily="34" charset="0"/>
            </a:endParaRPr>
          </a:p>
        </p:txBody>
      </p:sp>
      <p:sp>
        <p:nvSpPr>
          <p:cNvPr id="117" name="$3 Trillion"/>
          <p:cNvSpPr txBox="1"/>
          <p:nvPr/>
        </p:nvSpPr>
        <p:spPr>
          <a:xfrm>
            <a:off x="7183389" y="3793880"/>
            <a:ext cx="4827401" cy="1666162"/>
          </a:xfrm>
          <a:prstGeom prst="rect">
            <a:avLst/>
          </a:prstGeom>
          <a:solidFill>
            <a:schemeClr val="bg1"/>
          </a:solidFill>
        </p:spPr>
        <p:txBody>
          <a:bodyPr wrap="square" rtlCol="0">
            <a:spAutoFit/>
          </a:bodyPr>
          <a:lstStyle/>
          <a:p>
            <a:pPr defTabSz="932228">
              <a:lnSpc>
                <a:spcPct val="90000"/>
              </a:lnSpc>
              <a:spcBef>
                <a:spcPts val="306"/>
              </a:spcBef>
            </a:pPr>
            <a:r>
              <a:rPr lang="en-US" sz="6117" kern="0" dirty="0">
                <a:solidFill>
                  <a:srgbClr val="0099CC"/>
                </a:solidFill>
                <a:latin typeface="Segoe UI Light" panose="020B0502040204020203" pitchFamily="34" charset="0"/>
                <a:cs typeface="Segoe UI Light" panose="020B0502040204020203" pitchFamily="34" charset="0"/>
              </a:rPr>
              <a:t>$1.7 trillion</a:t>
            </a:r>
          </a:p>
          <a:p>
            <a:pPr defTabSz="932228">
              <a:lnSpc>
                <a:spcPct val="90000"/>
              </a:lnSpc>
              <a:spcBef>
                <a:spcPts val="306"/>
              </a:spcBef>
            </a:pPr>
            <a:r>
              <a:rPr lang="en-US" sz="2855" kern="0" dirty="0">
                <a:solidFill>
                  <a:srgbClr val="0099CC"/>
                </a:solidFill>
                <a:latin typeface="Segoe UI Light" panose="020B0502040204020203" pitchFamily="34" charset="0"/>
                <a:cs typeface="Segoe UI Light" panose="020B0502040204020203" pitchFamily="34" charset="0"/>
              </a:rPr>
              <a:t>Market for IoT by 2020 </a:t>
            </a:r>
          </a:p>
          <a:p>
            <a:pPr defTabSz="932228">
              <a:lnSpc>
                <a:spcPct val="90000"/>
              </a:lnSpc>
              <a:spcBef>
                <a:spcPts val="306"/>
              </a:spcBef>
            </a:pPr>
            <a:r>
              <a:rPr lang="en-US" sz="1836" kern="0" dirty="0">
                <a:solidFill>
                  <a:srgbClr val="0099CC"/>
                </a:solidFill>
                <a:latin typeface="Segoe UI Light" panose="020B0502040204020203" pitchFamily="34" charset="0"/>
                <a:cs typeface="Segoe UI Light" panose="020B0502040204020203" pitchFamily="34" charset="0"/>
              </a:rPr>
              <a:t>—IDC</a:t>
            </a:r>
            <a:endParaRPr lang="en-US" sz="2447" kern="0" dirty="0">
              <a:solidFill>
                <a:srgbClr val="0099CC"/>
              </a:solidFill>
              <a:latin typeface="Segoe UI Light" panose="020B0502040204020203" pitchFamily="34" charset="0"/>
              <a:cs typeface="Segoe UI Light" panose="020B0502040204020203" pitchFamily="34" charset="0"/>
            </a:endParaRPr>
          </a:p>
        </p:txBody>
      </p:sp>
      <p:sp>
        <p:nvSpPr>
          <p:cNvPr id="119" name="Title 1"/>
          <p:cNvSpPr txBox="1">
            <a:spLocks/>
          </p:cNvSpPr>
          <p:nvPr/>
        </p:nvSpPr>
        <p:spPr>
          <a:xfrm>
            <a:off x="181933" y="75580"/>
            <a:ext cx="11652805"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704" spc="-100" dirty="0">
                <a:gradFill>
                  <a:gsLst>
                    <a:gs pos="1250">
                      <a:srgbClr val="505050"/>
                    </a:gs>
                    <a:gs pos="100000">
                      <a:srgbClr val="505050"/>
                    </a:gs>
                  </a:gsLst>
                  <a:lin ang="5400000" scaled="0"/>
                </a:gradFill>
                <a:latin typeface="Segoe UI Light"/>
              </a:rPr>
              <a:t>Internet of Things opportunity</a:t>
            </a:r>
          </a:p>
        </p:txBody>
      </p:sp>
      <p:sp>
        <p:nvSpPr>
          <p:cNvPr id="13" name="UP ARROW"/>
          <p:cNvSpPr>
            <a:spLocks/>
          </p:cNvSpPr>
          <p:nvPr/>
        </p:nvSpPr>
        <p:spPr bwMode="auto">
          <a:xfrm>
            <a:off x="2685226" y="1269475"/>
            <a:ext cx="9149512" cy="5720491"/>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accent1">
              <a:lumMod val="60000"/>
              <a:lumOff val="40000"/>
              <a:alpha val="28000"/>
            </a:schemeClr>
          </a:solidFill>
          <a:ln w="9525">
            <a:noFill/>
            <a:round/>
            <a:headEnd/>
            <a:tailEnd/>
          </a:ln>
        </p:spPr>
        <p:txBody>
          <a:bodyPr vert="horz" wrap="square" lIns="93223" tIns="46611" rIns="93223" bIns="46611" numCol="1" anchor="t" anchorCtr="0" compatLnSpc="1">
            <a:prstTxWarp prst="textNoShape">
              <a:avLst/>
            </a:prstTxWarp>
          </a:bodyPr>
          <a:lstStyle/>
          <a:p>
            <a:pPr defTabSz="932228"/>
            <a:endParaRPr lang="en-US" sz="1836" kern="0">
              <a:solidFill>
                <a:sysClr val="windowText" lastClr="000000"/>
              </a:solidFill>
            </a:endParaRPr>
          </a:p>
        </p:txBody>
      </p:sp>
    </p:spTree>
    <p:extLst>
      <p:ext uri="{BB962C8B-B14F-4D97-AF65-F5344CB8AC3E}">
        <p14:creationId xmlns:p14="http://schemas.microsoft.com/office/powerpoint/2010/main" val="1736323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250"/>
                                        <p:tgtEl>
                                          <p:spTgt spid="10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250"/>
                                        <p:tgtEl>
                                          <p:spTgt spid="66"/>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250"/>
                                        <p:tgtEl>
                                          <p:spTgt spid="8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 presetClass="entr" presetSubtype="4" decel="10000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500" fill="hold"/>
                                        <p:tgtEl>
                                          <p:spTgt spid="117"/>
                                        </p:tgtEl>
                                        <p:attrNameLst>
                                          <p:attrName>ppt_x</p:attrName>
                                        </p:attrNameLst>
                                      </p:cBhvr>
                                      <p:tavLst>
                                        <p:tav tm="0">
                                          <p:val>
                                            <p:strVal val="#ppt_x"/>
                                          </p:val>
                                        </p:tav>
                                        <p:tav tm="100000">
                                          <p:val>
                                            <p:strVal val="#ppt_x"/>
                                          </p:val>
                                        </p:tav>
                                      </p:tavLst>
                                    </p:anim>
                                    <p:anim calcmode="lin" valueType="num">
                                      <p:cBhvr additive="base">
                                        <p:cTn id="43" dur="500" fill="hold"/>
                                        <p:tgtEl>
                                          <p:spTgt spid="11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4" decel="100000" fill="hold" grpId="0" nodeType="afterEffect">
                                  <p:stCondLst>
                                    <p:cond delay="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ppt_x"/>
                                          </p:val>
                                        </p:tav>
                                        <p:tav tm="100000">
                                          <p:val>
                                            <p:strVal val="#ppt_x"/>
                                          </p:val>
                                        </p:tav>
                                      </p:tavLst>
                                    </p:anim>
                                    <p:anim calcmode="lin" valueType="num">
                                      <p:cBhvr additive="base">
                                        <p:cTn id="4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defTabSz="914180">
              <a:spcBef>
                <a:spcPct val="0"/>
              </a:spcBef>
              <a:defRPr/>
            </a:pPr>
            <a:r>
              <a:rPr lang="en-US" sz="4704" spc="-100" dirty="0">
                <a:ln w="3175">
                  <a:noFill/>
                </a:ln>
                <a:gradFill>
                  <a:gsLst>
                    <a:gs pos="1250">
                      <a:srgbClr val="505050"/>
                    </a:gs>
                    <a:gs pos="100000">
                      <a:srgbClr val="505050"/>
                    </a:gs>
                  </a:gsLst>
                  <a:lin ang="5400000" scaled="0"/>
                </a:gradFill>
                <a:latin typeface="Segoe UI Light"/>
                <a:cs typeface="Segoe UI" pitchFamily="34" charset="0"/>
              </a:rPr>
              <a:t>Interacting with people and environments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40063" y="2169458"/>
            <a:ext cx="3501602" cy="3697330"/>
          </a:xfrm>
          <a:prstGeom prst="rect">
            <a:avLst/>
          </a:prstGeom>
        </p:spPr>
      </p:pic>
      <p:pic>
        <p:nvPicPr>
          <p:cNvPr id="4" name="Picture 4" descr="http://download.mcc-pr.com/Aloft%20High%20Res%20Images/Aloft%20Abu%20Dhabi/Lobb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059552" y="2169458"/>
            <a:ext cx="3581477" cy="3697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371138" y="2167477"/>
            <a:ext cx="3545992" cy="3695029"/>
          </a:xfrm>
          <a:prstGeom prst="rect">
            <a:avLst/>
          </a:prstGeom>
        </p:spPr>
      </p:pic>
      <p:sp>
        <p:nvSpPr>
          <p:cNvPr id="6" name="Rectangle 5"/>
          <p:cNvSpPr/>
          <p:nvPr/>
        </p:nvSpPr>
        <p:spPr>
          <a:xfrm>
            <a:off x="740063" y="1638988"/>
            <a:ext cx="1216766" cy="531598"/>
          </a:xfrm>
          <a:prstGeom prst="rect">
            <a:avLst/>
          </a:prstGeom>
        </p:spPr>
        <p:txBody>
          <a:bodyPr wrap="none">
            <a:spAutoFit/>
          </a:bodyPr>
          <a:lstStyle/>
          <a:p>
            <a:pPr defTabSz="896203"/>
            <a:r>
              <a:rPr lang="en-US" sz="2799" b="1" kern="0" dirty="0">
                <a:solidFill>
                  <a:srgbClr val="002060"/>
                </a:solidFill>
                <a:latin typeface="Segoe UI Light" panose="020B0502040204020203" pitchFamily="34" charset="0"/>
                <a:cs typeface="Segoe UI Light" panose="020B0502040204020203" pitchFamily="34" charset="0"/>
              </a:rPr>
              <a:t>People</a:t>
            </a:r>
          </a:p>
        </p:txBody>
      </p:sp>
      <p:sp>
        <p:nvSpPr>
          <p:cNvPr id="7" name="Rectangle 6"/>
          <p:cNvSpPr/>
          <p:nvPr/>
        </p:nvSpPr>
        <p:spPr>
          <a:xfrm>
            <a:off x="4358185" y="1647953"/>
            <a:ext cx="1186066" cy="531598"/>
          </a:xfrm>
          <a:prstGeom prst="rect">
            <a:avLst/>
          </a:prstGeom>
        </p:spPr>
        <p:txBody>
          <a:bodyPr wrap="none">
            <a:spAutoFit/>
          </a:bodyPr>
          <a:lstStyle/>
          <a:p>
            <a:pPr defTabSz="896203"/>
            <a:r>
              <a:rPr lang="en-US" sz="2799" b="1" kern="0" dirty="0">
                <a:solidFill>
                  <a:srgbClr val="002060"/>
                </a:solidFill>
                <a:latin typeface="Segoe UI Light" panose="020B0502040204020203" pitchFamily="34" charset="0"/>
                <a:cs typeface="Segoe UI Light" panose="020B0502040204020203" pitchFamily="34" charset="0"/>
              </a:rPr>
              <a:t>Things</a:t>
            </a:r>
          </a:p>
        </p:txBody>
      </p:sp>
      <p:sp>
        <p:nvSpPr>
          <p:cNvPr id="8" name="Rectangle 7"/>
          <p:cNvSpPr/>
          <p:nvPr/>
        </p:nvSpPr>
        <p:spPr>
          <a:xfrm>
            <a:off x="8059553" y="1644468"/>
            <a:ext cx="2252339" cy="531598"/>
          </a:xfrm>
          <a:prstGeom prst="rect">
            <a:avLst/>
          </a:prstGeom>
        </p:spPr>
        <p:txBody>
          <a:bodyPr wrap="none">
            <a:spAutoFit/>
          </a:bodyPr>
          <a:lstStyle/>
          <a:p>
            <a:pPr defTabSz="896203"/>
            <a:r>
              <a:rPr lang="en-US" sz="2799" b="1" kern="0" dirty="0">
                <a:solidFill>
                  <a:srgbClr val="002060"/>
                </a:solidFill>
                <a:latin typeface="Segoe UI Light" panose="020B0502040204020203" pitchFamily="34" charset="0"/>
                <a:cs typeface="Segoe UI Light" panose="020B0502040204020203" pitchFamily="34" charset="0"/>
              </a:rPr>
              <a:t>Environments</a:t>
            </a:r>
          </a:p>
        </p:txBody>
      </p:sp>
    </p:spTree>
    <p:extLst>
      <p:ext uri="{BB962C8B-B14F-4D97-AF65-F5344CB8AC3E}">
        <p14:creationId xmlns:p14="http://schemas.microsoft.com/office/powerpoint/2010/main" val="124777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 IoT - STR Disclosure Oct 2015 v1 [Read-Only]" id="{5B77B781-AE4A-43DE-B637-889018FB8C5D}" vid="{567ADAAA-A37D-4ACC-A943-FBDD4A5E2586}"/>
    </a:ext>
  </a:extLst>
</a:theme>
</file>

<file path=ppt/theme/theme1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7.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8.xml><?xml version="1.0" encoding="utf-8"?>
<a:theme xmlns:a="http://schemas.openxmlformats.org/drawingml/2006/main" name="Diagram">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9.xml><?xml version="1.0" encoding="utf-8"?>
<a:theme xmlns:a="http://schemas.openxmlformats.org/drawingml/2006/main" name="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2015_Template [Read-Only]" id="{EFC0B1E0-18D8-4A0F-953F-A24BA237E6C7}" vid="{A2BF17E3-C5D9-40F3-9CF1-A0201EBCE60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4" ma:contentTypeDescription="Create a new document." ma:contentTypeScope="" ma:versionID="fa52b44ed4b8bab4a9a2d711c4dd301a">
  <xsd:schema xmlns:xsd="http://www.w3.org/2001/XMLSchema" xmlns:xs="http://www.w3.org/2001/XMLSchema" xmlns:p="http://schemas.microsoft.com/office/2006/metadata/properties" xmlns:ns1="http://schemas.microsoft.com/sharepoint/v3" xmlns:ns2="79e35840-befe-4dcb-9ae2-2054f19531e9" targetNamespace="http://schemas.microsoft.com/office/2006/metadata/properties" ma:root="true" ma:fieldsID="7f45bad5556c31e110b0106ed04fac2e" ns1:_="" ns2:_="">
    <xsd:import namespace="http://schemas.microsoft.com/sharepoint/v3"/>
    <xsd:import namespace="79e35840-befe-4dcb-9ae2-2054f19531e9"/>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79e35840-befe-4dcb-9ae2-2054f19531e9"/>
    <ds:schemaRef ds:uri="http://www.w3.org/XML/1998/namespace"/>
    <ds:schemaRef ds:uri="http://purl.org/dc/dcmitype/"/>
  </ds:schemaRefs>
</ds:datastoreItem>
</file>

<file path=customXml/itemProps3.xml><?xml version="1.0" encoding="utf-8"?>
<ds:datastoreItem xmlns:ds="http://schemas.openxmlformats.org/officeDocument/2006/customXml" ds:itemID="{AD997304-4F7E-488B-BB03-533EB9658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3700</Words>
  <Application>Microsoft Office PowerPoint</Application>
  <PresentationFormat>Custom</PresentationFormat>
  <Paragraphs>450</Paragraphs>
  <Slides>37</Slides>
  <Notes>21</Notes>
  <HiddenSlides>3</HiddenSlides>
  <MMClips>1</MMClips>
  <ScaleCrop>false</ScaleCrop>
  <HeadingPairs>
    <vt:vector size="8" baseType="variant">
      <vt:variant>
        <vt:lpstr>Fonts Used</vt:lpstr>
      </vt:variant>
      <vt:variant>
        <vt:i4>13</vt:i4>
      </vt:variant>
      <vt:variant>
        <vt:lpstr>Theme</vt:lpstr>
      </vt:variant>
      <vt:variant>
        <vt:i4>13</vt:i4>
      </vt:variant>
      <vt:variant>
        <vt:lpstr>Embedded OLE Servers</vt:lpstr>
      </vt:variant>
      <vt:variant>
        <vt:i4>1</vt:i4>
      </vt:variant>
      <vt:variant>
        <vt:lpstr>Slide Titles</vt:lpstr>
      </vt:variant>
      <vt:variant>
        <vt:i4>37</vt:i4>
      </vt:variant>
    </vt:vector>
  </HeadingPairs>
  <TitlesOfParts>
    <vt:vector size="64" baseType="lpstr">
      <vt:lpstr>Arial</vt:lpstr>
      <vt:lpstr>Calibri</vt:lpstr>
      <vt:lpstr>Calibri Light</vt:lpstr>
      <vt:lpstr>Consolas</vt:lpstr>
      <vt:lpstr>Courier New</vt:lpstr>
      <vt:lpstr>Qualcomm Office Regular</vt:lpstr>
      <vt:lpstr>Segoe Light</vt:lpstr>
      <vt:lpstr>Segoe Pro Light</vt:lpstr>
      <vt:lpstr>Segoe UI</vt:lpstr>
      <vt:lpstr>Segoe UI Black</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5-30610_Microsoft_Ignite_Keynote_Template</vt:lpstr>
      <vt:lpstr>1_5-30610_Microsoft_Ignite_Keynote_Template</vt:lpstr>
      <vt:lpstr>Diagram</vt:lpstr>
      <vt:lpstr>3-30680_Worldwide Partner Conference 2015 </vt:lpstr>
      <vt:lpstr>Office Theme</vt:lpstr>
      <vt:lpstr>WinHEC_15_English_Light_Template</vt:lpstr>
      <vt:lpstr>COLOR TEMPLATE</vt:lpstr>
      <vt:lpstr>1_COLOR TEMPLATE</vt:lpstr>
      <vt:lpstr>think-cell Slide</vt:lpstr>
      <vt:lpstr> Dave Glover  </vt:lpstr>
      <vt:lpstr>PowerPoint Presentation</vt:lpstr>
      <vt:lpstr>PowerPoint Presentation</vt:lpstr>
      <vt:lpstr>The Maker Den and Windows 10 IoT Core</vt:lpstr>
      <vt:lpstr>Windows 10 For IoT</vt:lpstr>
      <vt:lpstr>Driving Forces</vt:lpstr>
      <vt:lpstr>Microsoft IoT Vision &amp; Goals</vt:lpstr>
      <vt:lpstr>PowerPoint Presentation</vt:lpstr>
      <vt:lpstr>PowerPoint Presentation</vt:lpstr>
      <vt:lpstr>Microsoft Smart Campus </vt:lpstr>
      <vt:lpstr>WEARABLES</vt:lpstr>
      <vt:lpstr>PowerPoint Presentation</vt:lpstr>
      <vt:lpstr>Powering The Next Generation of Intelligent Devices </vt:lpstr>
      <vt:lpstr>Windows 10 IoT Editions</vt:lpstr>
      <vt:lpstr>Windows 10 IoT Editions</vt:lpstr>
      <vt:lpstr>Windows 10 IoT Core Commercial Platforms</vt:lpstr>
      <vt:lpstr>No One Sized Solution</vt:lpstr>
      <vt:lpstr>Our Windows convergence is almost complete</vt:lpstr>
      <vt:lpstr>Application Development</vt:lpstr>
      <vt:lpstr>Windows 10 IoT Core Demo</vt:lpstr>
      <vt:lpstr>Application Development</vt:lpstr>
      <vt:lpstr>Windows 10 IoT Core Demo</vt:lpstr>
      <vt:lpstr>PowerPoint Presentation</vt:lpstr>
      <vt:lpstr>Windows 10 IoT Core Demo</vt:lpstr>
      <vt:lpstr>PowerPoint Presentation</vt:lpstr>
      <vt:lpstr>Interoperability and AllJoyn</vt:lpstr>
      <vt:lpstr>Visual Studio AllJoyn Support</vt:lpstr>
      <vt:lpstr>Windows 10 IoT Core Demo</vt:lpstr>
      <vt:lpstr>GrovePi Plug and Play</vt:lpstr>
      <vt:lpstr>Windows Iot Core and GrovePi</vt:lpstr>
      <vt:lpstr>PowerPoint Presentation</vt:lpstr>
      <vt:lpstr>PowerPoint Presentation</vt:lpstr>
      <vt:lpstr>PowerPoint Presentation</vt:lpstr>
      <vt:lpstr>The Maker Den and Windows 10 IoT Core</vt:lpstr>
      <vt:lpstr>PowerPoint Presentation</vt:lpstr>
      <vt:lpstr>Dave Glover - @dglover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Roadshow</dc:title>
  <dc:subject/>
  <dc:creator/>
  <cp:keywords/>
  <dc:description/>
  <cp:lastModifiedBy/>
  <cp:revision>3</cp:revision>
  <dcterms:created xsi:type="dcterms:W3CDTF">2014-07-23T12:37:45Z</dcterms:created>
  <dcterms:modified xsi:type="dcterms:W3CDTF">2016-04-15T02:33:49Z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0x010100078A3CE81BD5B740BA2FE89D8C7B45DC</vt:lpwstr>
  </property>
</Properties>
</file>